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sv-SE"/>
    </a:defPPr>
    <a:lvl1pPr algn="l" rtl="0" fontAlgn="base">
      <a:spcBef>
        <a:spcPct val="0"/>
      </a:spcBef>
      <a:spcAft>
        <a:spcPct val="0"/>
      </a:spcAft>
      <a:defRPr sz="1200" kern="1200">
        <a:solidFill>
          <a:schemeClr val="tx1"/>
        </a:solidFill>
        <a:latin typeface="HelveticaNeueLT Std Cn" pitchFamily="34" charset="0"/>
        <a:ea typeface="+mn-ea"/>
        <a:cs typeface="Arial" charset="0"/>
      </a:defRPr>
    </a:lvl1pPr>
    <a:lvl2pPr marL="457200" algn="l" rtl="0" fontAlgn="base">
      <a:spcBef>
        <a:spcPct val="0"/>
      </a:spcBef>
      <a:spcAft>
        <a:spcPct val="0"/>
      </a:spcAft>
      <a:defRPr sz="1200" kern="1200">
        <a:solidFill>
          <a:schemeClr val="tx1"/>
        </a:solidFill>
        <a:latin typeface="HelveticaNeueLT Std Cn" pitchFamily="34" charset="0"/>
        <a:ea typeface="+mn-ea"/>
        <a:cs typeface="Arial" charset="0"/>
      </a:defRPr>
    </a:lvl2pPr>
    <a:lvl3pPr marL="914400" algn="l" rtl="0" fontAlgn="base">
      <a:spcBef>
        <a:spcPct val="0"/>
      </a:spcBef>
      <a:spcAft>
        <a:spcPct val="0"/>
      </a:spcAft>
      <a:defRPr sz="1200" kern="1200">
        <a:solidFill>
          <a:schemeClr val="tx1"/>
        </a:solidFill>
        <a:latin typeface="HelveticaNeueLT Std Cn" pitchFamily="34" charset="0"/>
        <a:ea typeface="+mn-ea"/>
        <a:cs typeface="Arial" charset="0"/>
      </a:defRPr>
    </a:lvl3pPr>
    <a:lvl4pPr marL="1371600" algn="l" rtl="0" fontAlgn="base">
      <a:spcBef>
        <a:spcPct val="0"/>
      </a:spcBef>
      <a:spcAft>
        <a:spcPct val="0"/>
      </a:spcAft>
      <a:defRPr sz="1200" kern="1200">
        <a:solidFill>
          <a:schemeClr val="tx1"/>
        </a:solidFill>
        <a:latin typeface="HelveticaNeueLT Std Cn" pitchFamily="34" charset="0"/>
        <a:ea typeface="+mn-ea"/>
        <a:cs typeface="Arial" charset="0"/>
      </a:defRPr>
    </a:lvl4pPr>
    <a:lvl5pPr marL="1828800" algn="l" rtl="0" fontAlgn="base">
      <a:spcBef>
        <a:spcPct val="0"/>
      </a:spcBef>
      <a:spcAft>
        <a:spcPct val="0"/>
      </a:spcAft>
      <a:defRPr sz="1200" kern="1200">
        <a:solidFill>
          <a:schemeClr val="tx1"/>
        </a:solidFill>
        <a:latin typeface="HelveticaNeueLT Std Cn" pitchFamily="34" charset="0"/>
        <a:ea typeface="+mn-ea"/>
        <a:cs typeface="Arial" charset="0"/>
      </a:defRPr>
    </a:lvl5pPr>
    <a:lvl6pPr marL="2286000" algn="l" defTabSz="914400" rtl="0" eaLnBrk="1" latinLnBrk="0" hangingPunct="1">
      <a:defRPr sz="1200" kern="1200">
        <a:solidFill>
          <a:schemeClr val="tx1"/>
        </a:solidFill>
        <a:latin typeface="HelveticaNeueLT Std Cn" pitchFamily="34" charset="0"/>
        <a:ea typeface="+mn-ea"/>
        <a:cs typeface="Arial" charset="0"/>
      </a:defRPr>
    </a:lvl6pPr>
    <a:lvl7pPr marL="2743200" algn="l" defTabSz="914400" rtl="0" eaLnBrk="1" latinLnBrk="0" hangingPunct="1">
      <a:defRPr sz="1200" kern="1200">
        <a:solidFill>
          <a:schemeClr val="tx1"/>
        </a:solidFill>
        <a:latin typeface="HelveticaNeueLT Std Cn" pitchFamily="34" charset="0"/>
        <a:ea typeface="+mn-ea"/>
        <a:cs typeface="Arial" charset="0"/>
      </a:defRPr>
    </a:lvl7pPr>
    <a:lvl8pPr marL="3200400" algn="l" defTabSz="914400" rtl="0" eaLnBrk="1" latinLnBrk="0" hangingPunct="1">
      <a:defRPr sz="1200" kern="1200">
        <a:solidFill>
          <a:schemeClr val="tx1"/>
        </a:solidFill>
        <a:latin typeface="HelveticaNeueLT Std Cn" pitchFamily="34" charset="0"/>
        <a:ea typeface="+mn-ea"/>
        <a:cs typeface="Arial" charset="0"/>
      </a:defRPr>
    </a:lvl8pPr>
    <a:lvl9pPr marL="3657600" algn="l" defTabSz="914400" rtl="0" eaLnBrk="1" latinLnBrk="0" hangingPunct="1">
      <a:defRPr sz="1200" kern="1200">
        <a:solidFill>
          <a:schemeClr val="tx1"/>
        </a:solidFill>
        <a:latin typeface="HelveticaNeueLT Std Cn"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28"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latin typeface="Arial" charset="0"/>
              </a:defRPr>
            </a:lvl1pPr>
          </a:lstStyle>
          <a:p>
            <a:pPr>
              <a:defRPr/>
            </a:pPr>
            <a:endParaRPr lang="sv-SE" altLang="sv-SE"/>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mtClean="0">
                <a:latin typeface="Arial" charset="0"/>
              </a:defRPr>
            </a:lvl1pPr>
          </a:lstStyle>
          <a:p>
            <a:pPr>
              <a:defRPr/>
            </a:pPr>
            <a:endParaRPr lang="sv-SE" altLang="sv-SE"/>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smtClean="0"/>
              <a:t>Click to edit Master text styles</a:t>
            </a:r>
          </a:p>
          <a:p>
            <a:pPr lvl="1"/>
            <a:r>
              <a:rPr lang="sv-SE" altLang="sv-SE" noProof="0" smtClean="0"/>
              <a:t>Second level</a:t>
            </a:r>
          </a:p>
          <a:p>
            <a:pPr lvl="2"/>
            <a:r>
              <a:rPr lang="sv-SE" altLang="sv-SE" noProof="0" smtClean="0"/>
              <a:t>Third level</a:t>
            </a:r>
          </a:p>
          <a:p>
            <a:pPr lvl="3"/>
            <a:r>
              <a:rPr lang="sv-SE" altLang="sv-SE" noProof="0" smtClean="0"/>
              <a:t>Fourth level</a:t>
            </a:r>
          </a:p>
          <a:p>
            <a:pPr lvl="4"/>
            <a:r>
              <a:rPr lang="sv-SE" altLang="sv-SE"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mtClean="0">
                <a:latin typeface="Arial" charset="0"/>
              </a:defRPr>
            </a:lvl1pPr>
          </a:lstStyle>
          <a:p>
            <a:pPr>
              <a:defRPr/>
            </a:pPr>
            <a:endParaRPr lang="sv-SE" altLang="sv-SE"/>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mtClean="0">
                <a:latin typeface="Arial" charset="0"/>
              </a:defRPr>
            </a:lvl1pPr>
          </a:lstStyle>
          <a:p>
            <a:pPr>
              <a:defRPr/>
            </a:pPr>
            <a:fld id="{36E69C4F-546E-4C93-ADE3-C728B43938B6}" type="slidenum">
              <a:rPr lang="sv-SE" altLang="sv-SE"/>
              <a:pPr>
                <a:defRPr/>
              </a:pPr>
              <a:t>‹#›</a:t>
            </a:fld>
            <a:endParaRPr lang="sv-SE" altLang="sv-SE"/>
          </a:p>
        </p:txBody>
      </p:sp>
    </p:spTree>
    <p:extLst>
      <p:ext uri="{BB962C8B-B14F-4D97-AF65-F5344CB8AC3E}">
        <p14:creationId xmlns:p14="http://schemas.microsoft.com/office/powerpoint/2010/main" val="2750486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200">
                <a:solidFill>
                  <a:schemeClr val="tx1"/>
                </a:solidFill>
                <a:latin typeface="HelveticaNeueLT Std Cn" pitchFamily="34" charset="0"/>
                <a:cs typeface="Arial" charset="0"/>
              </a:defRPr>
            </a:lvl1pPr>
            <a:lvl2pPr marL="742950" indent="-285750" eaLnBrk="0" hangingPunct="0">
              <a:defRPr sz="1200">
                <a:solidFill>
                  <a:schemeClr val="tx1"/>
                </a:solidFill>
                <a:latin typeface="HelveticaNeueLT Std Cn" pitchFamily="34" charset="0"/>
                <a:cs typeface="Arial" charset="0"/>
              </a:defRPr>
            </a:lvl2pPr>
            <a:lvl3pPr marL="1143000" indent="-228600" eaLnBrk="0" hangingPunct="0">
              <a:defRPr sz="1200">
                <a:solidFill>
                  <a:schemeClr val="tx1"/>
                </a:solidFill>
                <a:latin typeface="HelveticaNeueLT Std Cn" pitchFamily="34" charset="0"/>
                <a:cs typeface="Arial" charset="0"/>
              </a:defRPr>
            </a:lvl3pPr>
            <a:lvl4pPr marL="1600200" indent="-228600" eaLnBrk="0" hangingPunct="0">
              <a:defRPr sz="1200">
                <a:solidFill>
                  <a:schemeClr val="tx1"/>
                </a:solidFill>
                <a:latin typeface="HelveticaNeueLT Std Cn" pitchFamily="34" charset="0"/>
                <a:cs typeface="Arial" charset="0"/>
              </a:defRPr>
            </a:lvl4pPr>
            <a:lvl5pPr marL="2057400" indent="-228600" eaLnBrk="0" hangingPunct="0">
              <a:defRPr sz="1200">
                <a:solidFill>
                  <a:schemeClr val="tx1"/>
                </a:solidFill>
                <a:latin typeface="HelveticaNeueLT Std Cn" pitchFamily="34" charset="0"/>
                <a:cs typeface="Arial" charset="0"/>
              </a:defRPr>
            </a:lvl5pPr>
            <a:lvl6pPr marL="2514600" indent="-228600" eaLnBrk="0" fontAlgn="base" hangingPunct="0">
              <a:spcBef>
                <a:spcPct val="0"/>
              </a:spcBef>
              <a:spcAft>
                <a:spcPct val="0"/>
              </a:spcAft>
              <a:defRPr sz="1200">
                <a:solidFill>
                  <a:schemeClr val="tx1"/>
                </a:solidFill>
                <a:latin typeface="HelveticaNeueLT Std Cn" pitchFamily="34" charset="0"/>
                <a:cs typeface="Arial" charset="0"/>
              </a:defRPr>
            </a:lvl6pPr>
            <a:lvl7pPr marL="2971800" indent="-228600" eaLnBrk="0" fontAlgn="base" hangingPunct="0">
              <a:spcBef>
                <a:spcPct val="0"/>
              </a:spcBef>
              <a:spcAft>
                <a:spcPct val="0"/>
              </a:spcAft>
              <a:defRPr sz="1200">
                <a:solidFill>
                  <a:schemeClr val="tx1"/>
                </a:solidFill>
                <a:latin typeface="HelveticaNeueLT Std Cn" pitchFamily="34" charset="0"/>
                <a:cs typeface="Arial" charset="0"/>
              </a:defRPr>
            </a:lvl7pPr>
            <a:lvl8pPr marL="3429000" indent="-228600" eaLnBrk="0" fontAlgn="base" hangingPunct="0">
              <a:spcBef>
                <a:spcPct val="0"/>
              </a:spcBef>
              <a:spcAft>
                <a:spcPct val="0"/>
              </a:spcAft>
              <a:defRPr sz="1200">
                <a:solidFill>
                  <a:schemeClr val="tx1"/>
                </a:solidFill>
                <a:latin typeface="HelveticaNeueLT Std Cn" pitchFamily="34" charset="0"/>
                <a:cs typeface="Arial" charset="0"/>
              </a:defRPr>
            </a:lvl8pPr>
            <a:lvl9pPr marL="3886200" indent="-228600" eaLnBrk="0" fontAlgn="base" hangingPunct="0">
              <a:spcBef>
                <a:spcPct val="0"/>
              </a:spcBef>
              <a:spcAft>
                <a:spcPct val="0"/>
              </a:spcAft>
              <a:defRPr sz="1200">
                <a:solidFill>
                  <a:schemeClr val="tx1"/>
                </a:solidFill>
                <a:latin typeface="HelveticaNeueLT Std Cn" pitchFamily="34" charset="0"/>
                <a:cs typeface="Arial" charset="0"/>
              </a:defRPr>
            </a:lvl9pPr>
          </a:lstStyle>
          <a:p>
            <a:pPr eaLnBrk="1" hangingPunct="1"/>
            <a:fld id="{AD4D8C2E-7CCD-4F43-9320-0311D2B5E89C}" type="slidenum">
              <a:rPr lang="sv-SE" altLang="sv-SE">
                <a:latin typeface="Arial" charset="0"/>
              </a:rPr>
              <a:pPr eaLnBrk="1" hangingPunct="1"/>
              <a:t>2</a:t>
            </a:fld>
            <a:endParaRPr lang="sv-SE" altLang="sv-SE">
              <a:latin typeface="Arial" charset="0"/>
            </a:endParaRPr>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p:spPr>
        <p:txBody>
          <a:bodyPr/>
          <a:lstStyle/>
          <a:p>
            <a:pPr eaLnBrk="1" hangingPunct="1">
              <a:spcBef>
                <a:spcPct val="0"/>
              </a:spcBef>
            </a:pPr>
            <a:endParaRPr lang="nl-NL" altLang="sv-SE" smtClean="0"/>
          </a:p>
        </p:txBody>
      </p:sp>
      <p:sp>
        <p:nvSpPr>
          <p:cNvPr id="327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HelveticaNeueLT Std Cn" pitchFamily="34" charset="0"/>
                <a:cs typeface="Arial" charset="0"/>
              </a:defRPr>
            </a:lvl1pPr>
            <a:lvl2pPr marL="742950" indent="-285750" eaLnBrk="0" hangingPunct="0">
              <a:defRPr sz="1200">
                <a:solidFill>
                  <a:schemeClr val="tx1"/>
                </a:solidFill>
                <a:latin typeface="HelveticaNeueLT Std Cn" pitchFamily="34" charset="0"/>
                <a:cs typeface="Arial" charset="0"/>
              </a:defRPr>
            </a:lvl2pPr>
            <a:lvl3pPr marL="1143000" indent="-228600" eaLnBrk="0" hangingPunct="0">
              <a:defRPr sz="1200">
                <a:solidFill>
                  <a:schemeClr val="tx1"/>
                </a:solidFill>
                <a:latin typeface="HelveticaNeueLT Std Cn" pitchFamily="34" charset="0"/>
                <a:cs typeface="Arial" charset="0"/>
              </a:defRPr>
            </a:lvl3pPr>
            <a:lvl4pPr marL="1600200" indent="-228600" eaLnBrk="0" hangingPunct="0">
              <a:defRPr sz="1200">
                <a:solidFill>
                  <a:schemeClr val="tx1"/>
                </a:solidFill>
                <a:latin typeface="HelveticaNeueLT Std Cn" pitchFamily="34" charset="0"/>
                <a:cs typeface="Arial" charset="0"/>
              </a:defRPr>
            </a:lvl4pPr>
            <a:lvl5pPr marL="2057400" indent="-228600" eaLnBrk="0" hangingPunct="0">
              <a:defRPr sz="1200">
                <a:solidFill>
                  <a:schemeClr val="tx1"/>
                </a:solidFill>
                <a:latin typeface="HelveticaNeueLT Std Cn" pitchFamily="34" charset="0"/>
                <a:cs typeface="Arial" charset="0"/>
              </a:defRPr>
            </a:lvl5pPr>
            <a:lvl6pPr marL="2514600" indent="-228600" eaLnBrk="0" fontAlgn="base" hangingPunct="0">
              <a:spcBef>
                <a:spcPct val="0"/>
              </a:spcBef>
              <a:spcAft>
                <a:spcPct val="0"/>
              </a:spcAft>
              <a:defRPr sz="1200">
                <a:solidFill>
                  <a:schemeClr val="tx1"/>
                </a:solidFill>
                <a:latin typeface="HelveticaNeueLT Std Cn" pitchFamily="34" charset="0"/>
                <a:cs typeface="Arial" charset="0"/>
              </a:defRPr>
            </a:lvl6pPr>
            <a:lvl7pPr marL="2971800" indent="-228600" eaLnBrk="0" fontAlgn="base" hangingPunct="0">
              <a:spcBef>
                <a:spcPct val="0"/>
              </a:spcBef>
              <a:spcAft>
                <a:spcPct val="0"/>
              </a:spcAft>
              <a:defRPr sz="1200">
                <a:solidFill>
                  <a:schemeClr val="tx1"/>
                </a:solidFill>
                <a:latin typeface="HelveticaNeueLT Std Cn" pitchFamily="34" charset="0"/>
                <a:cs typeface="Arial" charset="0"/>
              </a:defRPr>
            </a:lvl7pPr>
            <a:lvl8pPr marL="3429000" indent="-228600" eaLnBrk="0" fontAlgn="base" hangingPunct="0">
              <a:spcBef>
                <a:spcPct val="0"/>
              </a:spcBef>
              <a:spcAft>
                <a:spcPct val="0"/>
              </a:spcAft>
              <a:defRPr sz="1200">
                <a:solidFill>
                  <a:schemeClr val="tx1"/>
                </a:solidFill>
                <a:latin typeface="HelveticaNeueLT Std Cn" pitchFamily="34" charset="0"/>
                <a:cs typeface="Arial" charset="0"/>
              </a:defRPr>
            </a:lvl8pPr>
            <a:lvl9pPr marL="3886200" indent="-228600" eaLnBrk="0" fontAlgn="base" hangingPunct="0">
              <a:spcBef>
                <a:spcPct val="0"/>
              </a:spcBef>
              <a:spcAft>
                <a:spcPct val="0"/>
              </a:spcAft>
              <a:defRPr sz="1200">
                <a:solidFill>
                  <a:schemeClr val="tx1"/>
                </a:solidFill>
                <a:latin typeface="HelveticaNeueLT Std Cn" pitchFamily="34" charset="0"/>
                <a:cs typeface="Arial" charset="0"/>
              </a:defRPr>
            </a:lvl9pPr>
          </a:lstStyle>
          <a:p>
            <a:pPr algn="r" eaLnBrk="1" hangingPunct="1"/>
            <a:fld id="{446EFCF8-5C88-4C1B-BADF-7984CD39CCD9}" type="slidenum">
              <a:rPr lang="sv-SE" altLang="sv-SE">
                <a:latin typeface="Arial" charset="0"/>
              </a:rPr>
              <a:pPr algn="r" eaLnBrk="1" hangingPunct="1"/>
              <a:t>2</a:t>
            </a:fld>
            <a:endParaRPr lang="sv-SE" altLang="sv-SE">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200">
                <a:solidFill>
                  <a:schemeClr val="tx1"/>
                </a:solidFill>
                <a:latin typeface="HelveticaNeueLT Std Cn" pitchFamily="34" charset="0"/>
                <a:cs typeface="Arial" charset="0"/>
              </a:defRPr>
            </a:lvl1pPr>
            <a:lvl2pPr marL="742950" indent="-285750" eaLnBrk="0" hangingPunct="0">
              <a:defRPr sz="1200">
                <a:solidFill>
                  <a:schemeClr val="tx1"/>
                </a:solidFill>
                <a:latin typeface="HelveticaNeueLT Std Cn" pitchFamily="34" charset="0"/>
                <a:cs typeface="Arial" charset="0"/>
              </a:defRPr>
            </a:lvl2pPr>
            <a:lvl3pPr marL="1143000" indent="-228600" eaLnBrk="0" hangingPunct="0">
              <a:defRPr sz="1200">
                <a:solidFill>
                  <a:schemeClr val="tx1"/>
                </a:solidFill>
                <a:latin typeface="HelveticaNeueLT Std Cn" pitchFamily="34" charset="0"/>
                <a:cs typeface="Arial" charset="0"/>
              </a:defRPr>
            </a:lvl3pPr>
            <a:lvl4pPr marL="1600200" indent="-228600" eaLnBrk="0" hangingPunct="0">
              <a:defRPr sz="1200">
                <a:solidFill>
                  <a:schemeClr val="tx1"/>
                </a:solidFill>
                <a:latin typeface="HelveticaNeueLT Std Cn" pitchFamily="34" charset="0"/>
                <a:cs typeface="Arial" charset="0"/>
              </a:defRPr>
            </a:lvl4pPr>
            <a:lvl5pPr marL="2057400" indent="-228600" eaLnBrk="0" hangingPunct="0">
              <a:defRPr sz="1200">
                <a:solidFill>
                  <a:schemeClr val="tx1"/>
                </a:solidFill>
                <a:latin typeface="HelveticaNeueLT Std Cn" pitchFamily="34" charset="0"/>
                <a:cs typeface="Arial" charset="0"/>
              </a:defRPr>
            </a:lvl5pPr>
            <a:lvl6pPr marL="2514600" indent="-228600" eaLnBrk="0" fontAlgn="base" hangingPunct="0">
              <a:spcBef>
                <a:spcPct val="0"/>
              </a:spcBef>
              <a:spcAft>
                <a:spcPct val="0"/>
              </a:spcAft>
              <a:defRPr sz="1200">
                <a:solidFill>
                  <a:schemeClr val="tx1"/>
                </a:solidFill>
                <a:latin typeface="HelveticaNeueLT Std Cn" pitchFamily="34" charset="0"/>
                <a:cs typeface="Arial" charset="0"/>
              </a:defRPr>
            </a:lvl6pPr>
            <a:lvl7pPr marL="2971800" indent="-228600" eaLnBrk="0" fontAlgn="base" hangingPunct="0">
              <a:spcBef>
                <a:spcPct val="0"/>
              </a:spcBef>
              <a:spcAft>
                <a:spcPct val="0"/>
              </a:spcAft>
              <a:defRPr sz="1200">
                <a:solidFill>
                  <a:schemeClr val="tx1"/>
                </a:solidFill>
                <a:latin typeface="HelveticaNeueLT Std Cn" pitchFamily="34" charset="0"/>
                <a:cs typeface="Arial" charset="0"/>
              </a:defRPr>
            </a:lvl7pPr>
            <a:lvl8pPr marL="3429000" indent="-228600" eaLnBrk="0" fontAlgn="base" hangingPunct="0">
              <a:spcBef>
                <a:spcPct val="0"/>
              </a:spcBef>
              <a:spcAft>
                <a:spcPct val="0"/>
              </a:spcAft>
              <a:defRPr sz="1200">
                <a:solidFill>
                  <a:schemeClr val="tx1"/>
                </a:solidFill>
                <a:latin typeface="HelveticaNeueLT Std Cn" pitchFamily="34" charset="0"/>
                <a:cs typeface="Arial" charset="0"/>
              </a:defRPr>
            </a:lvl8pPr>
            <a:lvl9pPr marL="3886200" indent="-228600" eaLnBrk="0" fontAlgn="base" hangingPunct="0">
              <a:spcBef>
                <a:spcPct val="0"/>
              </a:spcBef>
              <a:spcAft>
                <a:spcPct val="0"/>
              </a:spcAft>
              <a:defRPr sz="1200">
                <a:solidFill>
                  <a:schemeClr val="tx1"/>
                </a:solidFill>
                <a:latin typeface="HelveticaNeueLT Std Cn" pitchFamily="34" charset="0"/>
                <a:cs typeface="Arial" charset="0"/>
              </a:defRPr>
            </a:lvl9pPr>
          </a:lstStyle>
          <a:p>
            <a:pPr eaLnBrk="1" hangingPunct="1"/>
            <a:fld id="{98964963-808C-4F02-BEE2-B6CCFB4E65F0}" type="slidenum">
              <a:rPr lang="sv-SE" altLang="sv-SE">
                <a:latin typeface="Arial" charset="0"/>
              </a:rPr>
              <a:pPr eaLnBrk="1" hangingPunct="1"/>
              <a:t>12</a:t>
            </a:fld>
            <a:endParaRPr lang="sv-SE" altLang="sv-SE">
              <a:latin typeface="Arial" charset="0"/>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p:spPr>
        <p:txBody>
          <a:bodyPr/>
          <a:lstStyle/>
          <a:p>
            <a:pPr eaLnBrk="1" hangingPunct="1">
              <a:spcBef>
                <a:spcPct val="0"/>
              </a:spcBef>
            </a:pPr>
            <a:endParaRPr lang="nl-NL" altLang="sv-SE" smtClean="0"/>
          </a:p>
        </p:txBody>
      </p:sp>
      <p:sp>
        <p:nvSpPr>
          <p:cNvPr id="3379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HelveticaNeueLT Std Cn" pitchFamily="34" charset="0"/>
                <a:cs typeface="Arial" charset="0"/>
              </a:defRPr>
            </a:lvl1pPr>
            <a:lvl2pPr marL="742950" indent="-285750" eaLnBrk="0" hangingPunct="0">
              <a:defRPr sz="1200">
                <a:solidFill>
                  <a:schemeClr val="tx1"/>
                </a:solidFill>
                <a:latin typeface="HelveticaNeueLT Std Cn" pitchFamily="34" charset="0"/>
                <a:cs typeface="Arial" charset="0"/>
              </a:defRPr>
            </a:lvl2pPr>
            <a:lvl3pPr marL="1143000" indent="-228600" eaLnBrk="0" hangingPunct="0">
              <a:defRPr sz="1200">
                <a:solidFill>
                  <a:schemeClr val="tx1"/>
                </a:solidFill>
                <a:latin typeface="HelveticaNeueLT Std Cn" pitchFamily="34" charset="0"/>
                <a:cs typeface="Arial" charset="0"/>
              </a:defRPr>
            </a:lvl3pPr>
            <a:lvl4pPr marL="1600200" indent="-228600" eaLnBrk="0" hangingPunct="0">
              <a:defRPr sz="1200">
                <a:solidFill>
                  <a:schemeClr val="tx1"/>
                </a:solidFill>
                <a:latin typeface="HelveticaNeueLT Std Cn" pitchFamily="34" charset="0"/>
                <a:cs typeface="Arial" charset="0"/>
              </a:defRPr>
            </a:lvl4pPr>
            <a:lvl5pPr marL="2057400" indent="-228600" eaLnBrk="0" hangingPunct="0">
              <a:defRPr sz="1200">
                <a:solidFill>
                  <a:schemeClr val="tx1"/>
                </a:solidFill>
                <a:latin typeface="HelveticaNeueLT Std Cn" pitchFamily="34" charset="0"/>
                <a:cs typeface="Arial" charset="0"/>
              </a:defRPr>
            </a:lvl5pPr>
            <a:lvl6pPr marL="2514600" indent="-228600" eaLnBrk="0" fontAlgn="base" hangingPunct="0">
              <a:spcBef>
                <a:spcPct val="0"/>
              </a:spcBef>
              <a:spcAft>
                <a:spcPct val="0"/>
              </a:spcAft>
              <a:defRPr sz="1200">
                <a:solidFill>
                  <a:schemeClr val="tx1"/>
                </a:solidFill>
                <a:latin typeface="HelveticaNeueLT Std Cn" pitchFamily="34" charset="0"/>
                <a:cs typeface="Arial" charset="0"/>
              </a:defRPr>
            </a:lvl6pPr>
            <a:lvl7pPr marL="2971800" indent="-228600" eaLnBrk="0" fontAlgn="base" hangingPunct="0">
              <a:spcBef>
                <a:spcPct val="0"/>
              </a:spcBef>
              <a:spcAft>
                <a:spcPct val="0"/>
              </a:spcAft>
              <a:defRPr sz="1200">
                <a:solidFill>
                  <a:schemeClr val="tx1"/>
                </a:solidFill>
                <a:latin typeface="HelveticaNeueLT Std Cn" pitchFamily="34" charset="0"/>
                <a:cs typeface="Arial" charset="0"/>
              </a:defRPr>
            </a:lvl7pPr>
            <a:lvl8pPr marL="3429000" indent="-228600" eaLnBrk="0" fontAlgn="base" hangingPunct="0">
              <a:spcBef>
                <a:spcPct val="0"/>
              </a:spcBef>
              <a:spcAft>
                <a:spcPct val="0"/>
              </a:spcAft>
              <a:defRPr sz="1200">
                <a:solidFill>
                  <a:schemeClr val="tx1"/>
                </a:solidFill>
                <a:latin typeface="HelveticaNeueLT Std Cn" pitchFamily="34" charset="0"/>
                <a:cs typeface="Arial" charset="0"/>
              </a:defRPr>
            </a:lvl8pPr>
            <a:lvl9pPr marL="3886200" indent="-228600" eaLnBrk="0" fontAlgn="base" hangingPunct="0">
              <a:spcBef>
                <a:spcPct val="0"/>
              </a:spcBef>
              <a:spcAft>
                <a:spcPct val="0"/>
              </a:spcAft>
              <a:defRPr sz="1200">
                <a:solidFill>
                  <a:schemeClr val="tx1"/>
                </a:solidFill>
                <a:latin typeface="HelveticaNeueLT Std Cn" pitchFamily="34" charset="0"/>
                <a:cs typeface="Arial" charset="0"/>
              </a:defRPr>
            </a:lvl9pPr>
          </a:lstStyle>
          <a:p>
            <a:pPr algn="r" eaLnBrk="1" hangingPunct="1"/>
            <a:fld id="{16BFAB7B-4C1E-470A-8DCF-AC867670484D}" type="slidenum">
              <a:rPr lang="sv-SE" altLang="sv-SE">
                <a:latin typeface="Arial" charset="0"/>
              </a:rPr>
              <a:pPr algn="r" eaLnBrk="1" hangingPunct="1"/>
              <a:t>12</a:t>
            </a:fld>
            <a:endParaRPr lang="sv-SE" altLang="sv-SE">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1200">
                <a:solidFill>
                  <a:schemeClr val="tx1"/>
                </a:solidFill>
                <a:latin typeface="HelveticaNeueLT Std Cn" pitchFamily="34" charset="0"/>
                <a:cs typeface="Arial" charset="0"/>
              </a:defRPr>
            </a:lvl1pPr>
            <a:lvl2pPr marL="742950" indent="-285750" eaLnBrk="0" hangingPunct="0">
              <a:defRPr sz="1200">
                <a:solidFill>
                  <a:schemeClr val="tx1"/>
                </a:solidFill>
                <a:latin typeface="HelveticaNeueLT Std Cn" pitchFamily="34" charset="0"/>
                <a:cs typeface="Arial" charset="0"/>
              </a:defRPr>
            </a:lvl2pPr>
            <a:lvl3pPr marL="1143000" indent="-228600" eaLnBrk="0" hangingPunct="0">
              <a:defRPr sz="1200">
                <a:solidFill>
                  <a:schemeClr val="tx1"/>
                </a:solidFill>
                <a:latin typeface="HelveticaNeueLT Std Cn" pitchFamily="34" charset="0"/>
                <a:cs typeface="Arial" charset="0"/>
              </a:defRPr>
            </a:lvl3pPr>
            <a:lvl4pPr marL="1600200" indent="-228600" eaLnBrk="0" hangingPunct="0">
              <a:defRPr sz="1200">
                <a:solidFill>
                  <a:schemeClr val="tx1"/>
                </a:solidFill>
                <a:latin typeface="HelveticaNeueLT Std Cn" pitchFamily="34" charset="0"/>
                <a:cs typeface="Arial" charset="0"/>
              </a:defRPr>
            </a:lvl4pPr>
            <a:lvl5pPr marL="2057400" indent="-228600" eaLnBrk="0" hangingPunct="0">
              <a:defRPr sz="1200">
                <a:solidFill>
                  <a:schemeClr val="tx1"/>
                </a:solidFill>
                <a:latin typeface="HelveticaNeueLT Std Cn" pitchFamily="34" charset="0"/>
                <a:cs typeface="Arial" charset="0"/>
              </a:defRPr>
            </a:lvl5pPr>
            <a:lvl6pPr marL="2514600" indent="-228600" eaLnBrk="0" fontAlgn="base" hangingPunct="0">
              <a:spcBef>
                <a:spcPct val="0"/>
              </a:spcBef>
              <a:spcAft>
                <a:spcPct val="0"/>
              </a:spcAft>
              <a:defRPr sz="1200">
                <a:solidFill>
                  <a:schemeClr val="tx1"/>
                </a:solidFill>
                <a:latin typeface="HelveticaNeueLT Std Cn" pitchFamily="34" charset="0"/>
                <a:cs typeface="Arial" charset="0"/>
              </a:defRPr>
            </a:lvl6pPr>
            <a:lvl7pPr marL="2971800" indent="-228600" eaLnBrk="0" fontAlgn="base" hangingPunct="0">
              <a:spcBef>
                <a:spcPct val="0"/>
              </a:spcBef>
              <a:spcAft>
                <a:spcPct val="0"/>
              </a:spcAft>
              <a:defRPr sz="1200">
                <a:solidFill>
                  <a:schemeClr val="tx1"/>
                </a:solidFill>
                <a:latin typeface="HelveticaNeueLT Std Cn" pitchFamily="34" charset="0"/>
                <a:cs typeface="Arial" charset="0"/>
              </a:defRPr>
            </a:lvl7pPr>
            <a:lvl8pPr marL="3429000" indent="-228600" eaLnBrk="0" fontAlgn="base" hangingPunct="0">
              <a:spcBef>
                <a:spcPct val="0"/>
              </a:spcBef>
              <a:spcAft>
                <a:spcPct val="0"/>
              </a:spcAft>
              <a:defRPr sz="1200">
                <a:solidFill>
                  <a:schemeClr val="tx1"/>
                </a:solidFill>
                <a:latin typeface="HelveticaNeueLT Std Cn" pitchFamily="34" charset="0"/>
                <a:cs typeface="Arial" charset="0"/>
              </a:defRPr>
            </a:lvl8pPr>
            <a:lvl9pPr marL="3886200" indent="-228600" eaLnBrk="0" fontAlgn="base" hangingPunct="0">
              <a:spcBef>
                <a:spcPct val="0"/>
              </a:spcBef>
              <a:spcAft>
                <a:spcPct val="0"/>
              </a:spcAft>
              <a:defRPr sz="1200">
                <a:solidFill>
                  <a:schemeClr val="tx1"/>
                </a:solidFill>
                <a:latin typeface="HelveticaNeueLT Std Cn" pitchFamily="34" charset="0"/>
                <a:cs typeface="Arial" charset="0"/>
              </a:defRPr>
            </a:lvl9pPr>
          </a:lstStyle>
          <a:p>
            <a:pPr eaLnBrk="1" hangingPunct="1"/>
            <a:fld id="{BBC2E0F5-570F-4A6D-9474-BB1F9FE7CA40}" type="slidenum">
              <a:rPr lang="sv-SE" altLang="sv-SE">
                <a:latin typeface="Arial" charset="0"/>
              </a:rPr>
              <a:pPr eaLnBrk="1" hangingPunct="1"/>
              <a:t>13</a:t>
            </a:fld>
            <a:endParaRPr lang="sv-SE" altLang="sv-SE">
              <a:latin typeface="Arial" charset="0"/>
            </a:endParaRPr>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p:spPr>
        <p:txBody>
          <a:bodyPr/>
          <a:lstStyle/>
          <a:p>
            <a:pPr eaLnBrk="1" hangingPunct="1">
              <a:spcBef>
                <a:spcPct val="0"/>
              </a:spcBef>
            </a:pPr>
            <a:endParaRPr lang="nl-NL" altLang="sv-SE" smtClean="0"/>
          </a:p>
        </p:txBody>
      </p:sp>
      <p:sp>
        <p:nvSpPr>
          <p:cNvPr id="3482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HelveticaNeueLT Std Cn" pitchFamily="34" charset="0"/>
                <a:cs typeface="Arial" charset="0"/>
              </a:defRPr>
            </a:lvl1pPr>
            <a:lvl2pPr marL="742950" indent="-285750" eaLnBrk="0" hangingPunct="0">
              <a:defRPr sz="1200">
                <a:solidFill>
                  <a:schemeClr val="tx1"/>
                </a:solidFill>
                <a:latin typeface="HelveticaNeueLT Std Cn" pitchFamily="34" charset="0"/>
                <a:cs typeface="Arial" charset="0"/>
              </a:defRPr>
            </a:lvl2pPr>
            <a:lvl3pPr marL="1143000" indent="-228600" eaLnBrk="0" hangingPunct="0">
              <a:defRPr sz="1200">
                <a:solidFill>
                  <a:schemeClr val="tx1"/>
                </a:solidFill>
                <a:latin typeface="HelveticaNeueLT Std Cn" pitchFamily="34" charset="0"/>
                <a:cs typeface="Arial" charset="0"/>
              </a:defRPr>
            </a:lvl3pPr>
            <a:lvl4pPr marL="1600200" indent="-228600" eaLnBrk="0" hangingPunct="0">
              <a:defRPr sz="1200">
                <a:solidFill>
                  <a:schemeClr val="tx1"/>
                </a:solidFill>
                <a:latin typeface="HelveticaNeueLT Std Cn" pitchFamily="34" charset="0"/>
                <a:cs typeface="Arial" charset="0"/>
              </a:defRPr>
            </a:lvl4pPr>
            <a:lvl5pPr marL="2057400" indent="-228600" eaLnBrk="0" hangingPunct="0">
              <a:defRPr sz="1200">
                <a:solidFill>
                  <a:schemeClr val="tx1"/>
                </a:solidFill>
                <a:latin typeface="HelveticaNeueLT Std Cn" pitchFamily="34" charset="0"/>
                <a:cs typeface="Arial" charset="0"/>
              </a:defRPr>
            </a:lvl5pPr>
            <a:lvl6pPr marL="2514600" indent="-228600" eaLnBrk="0" fontAlgn="base" hangingPunct="0">
              <a:spcBef>
                <a:spcPct val="0"/>
              </a:spcBef>
              <a:spcAft>
                <a:spcPct val="0"/>
              </a:spcAft>
              <a:defRPr sz="1200">
                <a:solidFill>
                  <a:schemeClr val="tx1"/>
                </a:solidFill>
                <a:latin typeface="HelveticaNeueLT Std Cn" pitchFamily="34" charset="0"/>
                <a:cs typeface="Arial" charset="0"/>
              </a:defRPr>
            </a:lvl6pPr>
            <a:lvl7pPr marL="2971800" indent="-228600" eaLnBrk="0" fontAlgn="base" hangingPunct="0">
              <a:spcBef>
                <a:spcPct val="0"/>
              </a:spcBef>
              <a:spcAft>
                <a:spcPct val="0"/>
              </a:spcAft>
              <a:defRPr sz="1200">
                <a:solidFill>
                  <a:schemeClr val="tx1"/>
                </a:solidFill>
                <a:latin typeface="HelveticaNeueLT Std Cn" pitchFamily="34" charset="0"/>
                <a:cs typeface="Arial" charset="0"/>
              </a:defRPr>
            </a:lvl7pPr>
            <a:lvl8pPr marL="3429000" indent="-228600" eaLnBrk="0" fontAlgn="base" hangingPunct="0">
              <a:spcBef>
                <a:spcPct val="0"/>
              </a:spcBef>
              <a:spcAft>
                <a:spcPct val="0"/>
              </a:spcAft>
              <a:defRPr sz="1200">
                <a:solidFill>
                  <a:schemeClr val="tx1"/>
                </a:solidFill>
                <a:latin typeface="HelveticaNeueLT Std Cn" pitchFamily="34" charset="0"/>
                <a:cs typeface="Arial" charset="0"/>
              </a:defRPr>
            </a:lvl8pPr>
            <a:lvl9pPr marL="3886200" indent="-228600" eaLnBrk="0" fontAlgn="base" hangingPunct="0">
              <a:spcBef>
                <a:spcPct val="0"/>
              </a:spcBef>
              <a:spcAft>
                <a:spcPct val="0"/>
              </a:spcAft>
              <a:defRPr sz="1200">
                <a:solidFill>
                  <a:schemeClr val="tx1"/>
                </a:solidFill>
                <a:latin typeface="HelveticaNeueLT Std Cn" pitchFamily="34" charset="0"/>
                <a:cs typeface="Arial" charset="0"/>
              </a:defRPr>
            </a:lvl9pPr>
          </a:lstStyle>
          <a:p>
            <a:pPr algn="r" eaLnBrk="1" hangingPunct="1"/>
            <a:fld id="{729DC29C-5375-4930-B630-A51C88B742C9}" type="slidenum">
              <a:rPr lang="sv-SE" altLang="sv-SE">
                <a:latin typeface="Arial" charset="0"/>
              </a:rPr>
              <a:pPr algn="r" eaLnBrk="1" hangingPunct="1"/>
              <a:t>13</a:t>
            </a:fld>
            <a:endParaRPr lang="sv-SE" altLang="sv-SE">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1"/>
          </p:nvPr>
        </p:nvSpPr>
        <p:spPr>
          <a:ln/>
        </p:spPr>
        <p:txBody>
          <a:bodyPr/>
          <a:lstStyle>
            <a:lvl1pPr>
              <a:defRPr/>
            </a:lvl1pPr>
          </a:lstStyle>
          <a:p>
            <a:pPr>
              <a:defRPr/>
            </a:pPr>
            <a:fld id="{C2D90BA1-B9A5-4554-A27B-35F3410DF152}" type="slidenum">
              <a:rPr lang="sv-SE" altLang="sv-SE"/>
              <a:pPr>
                <a:defRPr/>
              </a:pPr>
              <a:t>‹#›</a:t>
            </a:fld>
            <a:r>
              <a:rPr lang="sv-SE" altLang="sv-SE"/>
              <a:t>1</a:t>
            </a:r>
          </a:p>
        </p:txBody>
      </p:sp>
    </p:spTree>
    <p:extLst>
      <p:ext uri="{BB962C8B-B14F-4D97-AF65-F5344CB8AC3E}">
        <p14:creationId xmlns:p14="http://schemas.microsoft.com/office/powerpoint/2010/main" val="72611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1"/>
          </p:nvPr>
        </p:nvSpPr>
        <p:spPr>
          <a:ln/>
        </p:spPr>
        <p:txBody>
          <a:bodyPr/>
          <a:lstStyle>
            <a:lvl1pPr>
              <a:defRPr/>
            </a:lvl1pPr>
          </a:lstStyle>
          <a:p>
            <a:pPr>
              <a:defRPr/>
            </a:pPr>
            <a:fld id="{36E91937-0D90-4ADB-B718-865F60E44B60}" type="slidenum">
              <a:rPr lang="sv-SE" altLang="sv-SE"/>
              <a:pPr>
                <a:defRPr/>
              </a:pPr>
              <a:t>‹#›</a:t>
            </a:fld>
            <a:r>
              <a:rPr lang="sv-SE" altLang="sv-SE"/>
              <a:t>1</a:t>
            </a:r>
          </a:p>
        </p:txBody>
      </p:sp>
    </p:spTree>
    <p:extLst>
      <p:ext uri="{BB962C8B-B14F-4D97-AF65-F5344CB8AC3E}">
        <p14:creationId xmlns:p14="http://schemas.microsoft.com/office/powerpoint/2010/main" val="194266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1"/>
          </p:nvPr>
        </p:nvSpPr>
        <p:spPr>
          <a:ln/>
        </p:spPr>
        <p:txBody>
          <a:bodyPr/>
          <a:lstStyle>
            <a:lvl1pPr>
              <a:defRPr/>
            </a:lvl1pPr>
          </a:lstStyle>
          <a:p>
            <a:pPr>
              <a:defRPr/>
            </a:pPr>
            <a:fld id="{CAA58ABB-9DD2-4606-AD46-24DABABF7BA8}" type="slidenum">
              <a:rPr lang="sv-SE" altLang="sv-SE"/>
              <a:pPr>
                <a:defRPr/>
              </a:pPr>
              <a:t>‹#›</a:t>
            </a:fld>
            <a:r>
              <a:rPr lang="sv-SE" altLang="sv-SE"/>
              <a:t>1</a:t>
            </a:r>
          </a:p>
        </p:txBody>
      </p:sp>
    </p:spTree>
    <p:extLst>
      <p:ext uri="{BB962C8B-B14F-4D97-AF65-F5344CB8AC3E}">
        <p14:creationId xmlns:p14="http://schemas.microsoft.com/office/powerpoint/2010/main" val="267512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1"/>
          </p:nvPr>
        </p:nvSpPr>
        <p:spPr>
          <a:ln/>
        </p:spPr>
        <p:txBody>
          <a:bodyPr/>
          <a:lstStyle>
            <a:lvl1pPr>
              <a:defRPr/>
            </a:lvl1pPr>
          </a:lstStyle>
          <a:p>
            <a:pPr>
              <a:defRPr/>
            </a:pPr>
            <a:fld id="{DD0660CC-362A-4DA9-BB66-5C5E688B48FC}" type="slidenum">
              <a:rPr lang="sv-SE" altLang="sv-SE"/>
              <a:pPr>
                <a:defRPr/>
              </a:pPr>
              <a:t>‹#›</a:t>
            </a:fld>
            <a:r>
              <a:rPr lang="sv-SE" altLang="sv-SE"/>
              <a:t>1</a:t>
            </a:r>
          </a:p>
        </p:txBody>
      </p:sp>
    </p:spTree>
    <p:extLst>
      <p:ext uri="{BB962C8B-B14F-4D97-AF65-F5344CB8AC3E}">
        <p14:creationId xmlns:p14="http://schemas.microsoft.com/office/powerpoint/2010/main" val="394557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1"/>
          </p:nvPr>
        </p:nvSpPr>
        <p:spPr>
          <a:ln/>
        </p:spPr>
        <p:txBody>
          <a:bodyPr/>
          <a:lstStyle>
            <a:lvl1pPr>
              <a:defRPr/>
            </a:lvl1pPr>
          </a:lstStyle>
          <a:p>
            <a:pPr>
              <a:defRPr/>
            </a:pPr>
            <a:fld id="{2029EAEE-8FC0-456A-9732-B9BA71245552}" type="slidenum">
              <a:rPr lang="sv-SE" altLang="sv-SE"/>
              <a:pPr>
                <a:defRPr/>
              </a:pPr>
              <a:t>‹#›</a:t>
            </a:fld>
            <a:r>
              <a:rPr lang="sv-SE" altLang="sv-SE"/>
              <a:t>1</a:t>
            </a:r>
          </a:p>
        </p:txBody>
      </p:sp>
    </p:spTree>
    <p:extLst>
      <p:ext uri="{BB962C8B-B14F-4D97-AF65-F5344CB8AC3E}">
        <p14:creationId xmlns:p14="http://schemas.microsoft.com/office/powerpoint/2010/main" val="40460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1"/>
          </p:nvPr>
        </p:nvSpPr>
        <p:spPr>
          <a:ln/>
        </p:spPr>
        <p:txBody>
          <a:bodyPr/>
          <a:lstStyle>
            <a:lvl1pPr>
              <a:defRPr/>
            </a:lvl1pPr>
          </a:lstStyle>
          <a:p>
            <a:pPr>
              <a:defRPr/>
            </a:pPr>
            <a:fld id="{4A7D7271-B822-47AE-9D78-C2B4838CD35B}" type="slidenum">
              <a:rPr lang="sv-SE" altLang="sv-SE"/>
              <a:pPr>
                <a:defRPr/>
              </a:pPr>
              <a:t>‹#›</a:t>
            </a:fld>
            <a:r>
              <a:rPr lang="sv-SE" altLang="sv-SE"/>
              <a:t>1</a:t>
            </a:r>
          </a:p>
        </p:txBody>
      </p:sp>
    </p:spTree>
    <p:extLst>
      <p:ext uri="{BB962C8B-B14F-4D97-AF65-F5344CB8AC3E}">
        <p14:creationId xmlns:p14="http://schemas.microsoft.com/office/powerpoint/2010/main" val="366765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8" name="Rectangle 6"/>
          <p:cNvSpPr>
            <a:spLocks noGrp="1" noChangeArrowheads="1"/>
          </p:cNvSpPr>
          <p:nvPr>
            <p:ph type="sldNum" sz="quarter" idx="11"/>
          </p:nvPr>
        </p:nvSpPr>
        <p:spPr>
          <a:ln/>
        </p:spPr>
        <p:txBody>
          <a:bodyPr/>
          <a:lstStyle>
            <a:lvl1pPr>
              <a:defRPr/>
            </a:lvl1pPr>
          </a:lstStyle>
          <a:p>
            <a:pPr>
              <a:defRPr/>
            </a:pPr>
            <a:fld id="{8BA1599B-FC3E-4432-9481-DE257BF770D7}" type="slidenum">
              <a:rPr lang="sv-SE" altLang="sv-SE"/>
              <a:pPr>
                <a:defRPr/>
              </a:pPr>
              <a:t>‹#›</a:t>
            </a:fld>
            <a:r>
              <a:rPr lang="sv-SE" altLang="sv-SE"/>
              <a:t>1</a:t>
            </a:r>
          </a:p>
        </p:txBody>
      </p:sp>
    </p:spTree>
    <p:extLst>
      <p:ext uri="{BB962C8B-B14F-4D97-AF65-F5344CB8AC3E}">
        <p14:creationId xmlns:p14="http://schemas.microsoft.com/office/powerpoint/2010/main" val="379064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4" name="Rectangle 6"/>
          <p:cNvSpPr>
            <a:spLocks noGrp="1" noChangeArrowheads="1"/>
          </p:cNvSpPr>
          <p:nvPr>
            <p:ph type="sldNum" sz="quarter" idx="11"/>
          </p:nvPr>
        </p:nvSpPr>
        <p:spPr>
          <a:ln/>
        </p:spPr>
        <p:txBody>
          <a:bodyPr/>
          <a:lstStyle>
            <a:lvl1pPr>
              <a:defRPr/>
            </a:lvl1pPr>
          </a:lstStyle>
          <a:p>
            <a:pPr>
              <a:defRPr/>
            </a:pPr>
            <a:fld id="{92108E32-302A-40F1-B056-B28F56EA4909}" type="slidenum">
              <a:rPr lang="sv-SE" altLang="sv-SE"/>
              <a:pPr>
                <a:defRPr/>
              </a:pPr>
              <a:t>‹#›</a:t>
            </a:fld>
            <a:r>
              <a:rPr lang="sv-SE" altLang="sv-SE"/>
              <a:t>1</a:t>
            </a:r>
          </a:p>
        </p:txBody>
      </p:sp>
    </p:spTree>
    <p:extLst>
      <p:ext uri="{BB962C8B-B14F-4D97-AF65-F5344CB8AC3E}">
        <p14:creationId xmlns:p14="http://schemas.microsoft.com/office/powerpoint/2010/main" val="379798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3" name="Rectangle 6"/>
          <p:cNvSpPr>
            <a:spLocks noGrp="1" noChangeArrowheads="1"/>
          </p:cNvSpPr>
          <p:nvPr>
            <p:ph type="sldNum" sz="quarter" idx="11"/>
          </p:nvPr>
        </p:nvSpPr>
        <p:spPr>
          <a:ln/>
        </p:spPr>
        <p:txBody>
          <a:bodyPr/>
          <a:lstStyle>
            <a:lvl1pPr>
              <a:defRPr/>
            </a:lvl1pPr>
          </a:lstStyle>
          <a:p>
            <a:pPr>
              <a:defRPr/>
            </a:pPr>
            <a:fld id="{63D8E794-1F27-4BB5-9F34-E6ECC711E493}" type="slidenum">
              <a:rPr lang="sv-SE" altLang="sv-SE"/>
              <a:pPr>
                <a:defRPr/>
              </a:pPr>
              <a:t>‹#›</a:t>
            </a:fld>
            <a:r>
              <a:rPr lang="sv-SE" altLang="sv-SE"/>
              <a:t>1</a:t>
            </a:r>
          </a:p>
        </p:txBody>
      </p:sp>
    </p:spTree>
    <p:extLst>
      <p:ext uri="{BB962C8B-B14F-4D97-AF65-F5344CB8AC3E}">
        <p14:creationId xmlns:p14="http://schemas.microsoft.com/office/powerpoint/2010/main" val="124032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1"/>
          </p:nvPr>
        </p:nvSpPr>
        <p:spPr>
          <a:ln/>
        </p:spPr>
        <p:txBody>
          <a:bodyPr/>
          <a:lstStyle>
            <a:lvl1pPr>
              <a:defRPr/>
            </a:lvl1pPr>
          </a:lstStyle>
          <a:p>
            <a:pPr>
              <a:defRPr/>
            </a:pPr>
            <a:fld id="{685AA73B-F238-4630-AE08-5537416CC60C}" type="slidenum">
              <a:rPr lang="sv-SE" altLang="sv-SE"/>
              <a:pPr>
                <a:defRPr/>
              </a:pPr>
              <a:t>‹#›</a:t>
            </a:fld>
            <a:r>
              <a:rPr lang="sv-SE" altLang="sv-SE"/>
              <a:t>1</a:t>
            </a:r>
          </a:p>
        </p:txBody>
      </p:sp>
    </p:spTree>
    <p:extLst>
      <p:ext uri="{BB962C8B-B14F-4D97-AF65-F5344CB8AC3E}">
        <p14:creationId xmlns:p14="http://schemas.microsoft.com/office/powerpoint/2010/main" val="220543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1"/>
          </p:nvPr>
        </p:nvSpPr>
        <p:spPr>
          <a:ln/>
        </p:spPr>
        <p:txBody>
          <a:bodyPr/>
          <a:lstStyle>
            <a:lvl1pPr>
              <a:defRPr/>
            </a:lvl1pPr>
          </a:lstStyle>
          <a:p>
            <a:pPr>
              <a:defRPr/>
            </a:pPr>
            <a:fld id="{9D4A3FC8-EA48-4550-843D-A86649098387}" type="slidenum">
              <a:rPr lang="sv-SE" altLang="sv-SE"/>
              <a:pPr>
                <a:defRPr/>
              </a:pPr>
              <a:t>‹#›</a:t>
            </a:fld>
            <a:r>
              <a:rPr lang="sv-SE" altLang="sv-SE"/>
              <a:t>1</a:t>
            </a:r>
          </a:p>
        </p:txBody>
      </p:sp>
    </p:spTree>
    <p:extLst>
      <p:ext uri="{BB962C8B-B14F-4D97-AF65-F5344CB8AC3E}">
        <p14:creationId xmlns:p14="http://schemas.microsoft.com/office/powerpoint/2010/main" val="151536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Hunter Douglas Scandinavia Products 2013</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Click to edit Master text styles</a:t>
            </a:r>
          </a:p>
          <a:p>
            <a:pPr lvl="1"/>
            <a:r>
              <a:rPr lang="sv-SE" altLang="sv-SE" smtClean="0"/>
              <a:t>Second level</a:t>
            </a:r>
          </a:p>
          <a:p>
            <a:pPr lvl="2"/>
            <a:r>
              <a:rPr lang="sv-SE" altLang="sv-SE" smtClean="0"/>
              <a:t>Third level</a:t>
            </a:r>
          </a:p>
          <a:p>
            <a:pPr lvl="3"/>
            <a:r>
              <a:rPr lang="sv-SE" altLang="sv-SE" smtClean="0"/>
              <a:t>Fourth level</a:t>
            </a:r>
          </a:p>
          <a:p>
            <a:pPr lvl="4"/>
            <a:r>
              <a:rPr lang="sv-SE" altLang="sv-SE" smtClean="0"/>
              <a:t>Fifth level</a:t>
            </a:r>
          </a:p>
        </p:txBody>
      </p:sp>
      <p:sp>
        <p:nvSpPr>
          <p:cNvPr id="1028" name="Rectangle 4"/>
          <p:cNvSpPr>
            <a:spLocks noGrp="1" noChangeArrowheads="1"/>
          </p:cNvSpPr>
          <p:nvPr>
            <p:ph type="dt" sz="half" idx="2"/>
          </p:nvPr>
        </p:nvSpPr>
        <p:spPr bwMode="auto">
          <a:xfrm>
            <a:off x="179388" y="6308725"/>
            <a:ext cx="18002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sv-SE" altLang="sv-SE"/>
          </a:p>
        </p:txBody>
      </p:sp>
      <p:sp>
        <p:nvSpPr>
          <p:cNvPr id="1030" name="Rectangle 6"/>
          <p:cNvSpPr>
            <a:spLocks noGrp="1" noChangeArrowheads="1"/>
          </p:cNvSpPr>
          <p:nvPr>
            <p:ph type="sldNum" sz="quarter" idx="4"/>
          </p:nvPr>
        </p:nvSpPr>
        <p:spPr bwMode="auto">
          <a:xfrm>
            <a:off x="6877050" y="6308725"/>
            <a:ext cx="2133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C8DA799-B579-4D8A-A7D6-3E77F3FAA653}" type="slidenum">
              <a:rPr lang="sv-SE" altLang="sv-SE"/>
              <a:pPr>
                <a:defRPr/>
              </a:pPr>
              <a:t>‹#›</a:t>
            </a:fld>
            <a:r>
              <a:rPr lang="sv-SE" altLang="sv-SE"/>
              <a:t>1</a:t>
            </a:r>
          </a:p>
        </p:txBody>
      </p:sp>
      <p:pic>
        <p:nvPicPr>
          <p:cNvPr id="2" name="Picture 8" descr="Untitled-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084763"/>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hunter_logo_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92950" y="6308725"/>
            <a:ext cx="1870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HelveticaNeueLT Std Cn" pitchFamily="34" charset="0"/>
          <a:cs typeface="Arial" charset="0"/>
        </a:defRPr>
      </a:lvl2pPr>
      <a:lvl3pPr algn="ctr" rtl="0" eaLnBrk="0" fontAlgn="base" hangingPunct="0">
        <a:spcBef>
          <a:spcPct val="0"/>
        </a:spcBef>
        <a:spcAft>
          <a:spcPct val="0"/>
        </a:spcAft>
        <a:defRPr sz="2400">
          <a:solidFill>
            <a:schemeClr val="tx2"/>
          </a:solidFill>
          <a:latin typeface="HelveticaNeueLT Std Cn" pitchFamily="34" charset="0"/>
          <a:cs typeface="Arial" charset="0"/>
        </a:defRPr>
      </a:lvl3pPr>
      <a:lvl4pPr algn="ctr" rtl="0" eaLnBrk="0" fontAlgn="base" hangingPunct="0">
        <a:spcBef>
          <a:spcPct val="0"/>
        </a:spcBef>
        <a:spcAft>
          <a:spcPct val="0"/>
        </a:spcAft>
        <a:defRPr sz="2400">
          <a:solidFill>
            <a:schemeClr val="tx2"/>
          </a:solidFill>
          <a:latin typeface="HelveticaNeueLT Std Cn" pitchFamily="34" charset="0"/>
          <a:cs typeface="Arial" charset="0"/>
        </a:defRPr>
      </a:lvl4pPr>
      <a:lvl5pPr algn="ctr" rtl="0" eaLnBrk="0" fontAlgn="base" hangingPunct="0">
        <a:spcBef>
          <a:spcPct val="0"/>
        </a:spcBef>
        <a:spcAft>
          <a:spcPct val="0"/>
        </a:spcAft>
        <a:defRPr sz="2400">
          <a:solidFill>
            <a:schemeClr val="tx2"/>
          </a:solidFill>
          <a:latin typeface="HelveticaNeueLT Std Cn" pitchFamily="34" charset="0"/>
          <a:cs typeface="Arial" charset="0"/>
        </a:defRPr>
      </a:lvl5pPr>
      <a:lvl6pPr marL="457200" algn="ctr" rtl="0" fontAlgn="base">
        <a:spcBef>
          <a:spcPct val="0"/>
        </a:spcBef>
        <a:spcAft>
          <a:spcPct val="0"/>
        </a:spcAft>
        <a:defRPr sz="2400">
          <a:solidFill>
            <a:schemeClr val="tx2"/>
          </a:solidFill>
          <a:latin typeface="HelveticaNeueLT Std Cn" pitchFamily="34" charset="0"/>
          <a:cs typeface="Arial" charset="0"/>
        </a:defRPr>
      </a:lvl6pPr>
      <a:lvl7pPr marL="914400" algn="ctr" rtl="0" fontAlgn="base">
        <a:spcBef>
          <a:spcPct val="0"/>
        </a:spcBef>
        <a:spcAft>
          <a:spcPct val="0"/>
        </a:spcAft>
        <a:defRPr sz="2400">
          <a:solidFill>
            <a:schemeClr val="tx2"/>
          </a:solidFill>
          <a:latin typeface="HelveticaNeueLT Std Cn" pitchFamily="34" charset="0"/>
          <a:cs typeface="Arial" charset="0"/>
        </a:defRPr>
      </a:lvl7pPr>
      <a:lvl8pPr marL="1371600" algn="ctr" rtl="0" fontAlgn="base">
        <a:spcBef>
          <a:spcPct val="0"/>
        </a:spcBef>
        <a:spcAft>
          <a:spcPct val="0"/>
        </a:spcAft>
        <a:defRPr sz="2400">
          <a:solidFill>
            <a:schemeClr val="tx2"/>
          </a:solidFill>
          <a:latin typeface="HelveticaNeueLT Std Cn" pitchFamily="34" charset="0"/>
          <a:cs typeface="Arial" charset="0"/>
        </a:defRPr>
      </a:lvl8pPr>
      <a:lvl9pPr marL="1828800" algn="ctr" rtl="0" fontAlgn="base">
        <a:spcBef>
          <a:spcPct val="0"/>
        </a:spcBef>
        <a:spcAft>
          <a:spcPct val="0"/>
        </a:spcAft>
        <a:defRPr sz="2400">
          <a:solidFill>
            <a:schemeClr val="tx2"/>
          </a:solidFill>
          <a:latin typeface="HelveticaNeueLT Std Cn"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1200">
          <a:solidFill>
            <a:schemeClr val="tx1"/>
          </a:solidFill>
          <a:latin typeface="+mn-lt"/>
          <a:cs typeface="+mn-cs"/>
        </a:defRPr>
      </a:lvl4pPr>
      <a:lvl5pPr marL="2057400" indent="-228600" algn="l" rtl="0" eaLnBrk="0" fontAlgn="base" hangingPunct="0">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5800" y="2130425"/>
            <a:ext cx="7772400" cy="1470025"/>
          </a:xfrm>
        </p:spPr>
        <p:txBody>
          <a:bodyPr/>
          <a:lstStyle/>
          <a:p>
            <a:pPr eaLnBrk="1" hangingPunct="1"/>
            <a:r>
              <a:rPr lang="sv-SE" altLang="sv-SE" smtClean="0"/>
              <a:t>Barnsäkerhet</a:t>
            </a:r>
          </a:p>
        </p:txBody>
      </p:sp>
      <p:sp>
        <p:nvSpPr>
          <p:cNvPr id="2051" name="Subtitle 2"/>
          <p:cNvSpPr>
            <a:spLocks noGrp="1"/>
          </p:cNvSpPr>
          <p:nvPr>
            <p:ph type="subTitle" idx="4294967295"/>
          </p:nvPr>
        </p:nvSpPr>
        <p:spPr>
          <a:xfrm>
            <a:off x="1371600" y="3886200"/>
            <a:ext cx="6400800" cy="695325"/>
          </a:xfrm>
        </p:spPr>
        <p:txBody>
          <a:bodyPr/>
          <a:lstStyle/>
          <a:p>
            <a:pPr marL="0" indent="0" algn="ctr" eaLnBrk="1" hangingPunct="1"/>
            <a:r>
              <a:rPr lang="sv-SE" altLang="sv-SE" smtClean="0">
                <a:solidFill>
                  <a:srgbClr val="898989"/>
                </a:solidFill>
              </a:rPr>
              <a:t>Utbildning för återförsäljare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908175" y="260350"/>
            <a:ext cx="4691063" cy="777875"/>
          </a:xfrm>
        </p:spPr>
        <p:txBody>
          <a:bodyPr/>
          <a:lstStyle/>
          <a:p>
            <a:pPr eaLnBrk="1" hangingPunct="1"/>
            <a:r>
              <a:rPr lang="sv-SE" altLang="sv-SE" smtClean="0"/>
              <a:t>3. Tillämpningsområde för EN 13120</a:t>
            </a:r>
          </a:p>
        </p:txBody>
      </p:sp>
      <p:sp>
        <p:nvSpPr>
          <p:cNvPr id="11267" name="Content Placeholder 2"/>
          <p:cNvSpPr>
            <a:spLocks noGrp="1"/>
          </p:cNvSpPr>
          <p:nvPr>
            <p:ph idx="4294967295"/>
          </p:nvPr>
        </p:nvSpPr>
        <p:spPr>
          <a:xfrm>
            <a:off x="539750" y="981075"/>
            <a:ext cx="8229600" cy="3600450"/>
          </a:xfrm>
        </p:spPr>
        <p:txBody>
          <a:bodyPr/>
          <a:lstStyle/>
          <a:p>
            <a:pPr eaLnBrk="1" hangingPunct="1"/>
            <a:r>
              <a:rPr lang="sv-SE" altLang="sv-SE" sz="1400" b="1" smtClean="0"/>
              <a:t>Vad</a:t>
            </a:r>
          </a:p>
          <a:p>
            <a:pPr eaLnBrk="1" hangingPunct="1">
              <a:buFontTx/>
              <a:buChar char="•"/>
            </a:pPr>
            <a:r>
              <a:rPr lang="sv-SE" altLang="sv-SE" sz="1400" smtClean="0"/>
              <a:t>Alla inomhussolskydd</a:t>
            </a:r>
          </a:p>
          <a:p>
            <a:pPr eaLnBrk="1" hangingPunct="1"/>
            <a:r>
              <a:rPr lang="sv-SE" altLang="sv-SE" sz="1400" smtClean="0"/>
              <a:t>Gäller ej inomhussolskydd som tillverkades före publiceringsdatumet</a:t>
            </a:r>
          </a:p>
          <a:p>
            <a:pPr eaLnBrk="1" hangingPunct="1"/>
            <a:r>
              <a:rPr lang="sv-SE" altLang="sv-SE" sz="1400" smtClean="0"/>
              <a:t>Gäller inte för inomhussolskydd som inte har farliga öglor eller linor</a:t>
            </a:r>
          </a:p>
          <a:p>
            <a:pPr eaLnBrk="1" hangingPunct="1"/>
            <a:endParaRPr lang="en-US" altLang="sv-SE" sz="1400" smtClean="0"/>
          </a:p>
          <a:p>
            <a:pPr eaLnBrk="1" hangingPunct="1"/>
            <a:r>
              <a:rPr lang="sv-SE" altLang="sv-SE" sz="1400" b="1" smtClean="0"/>
              <a:t>Vem</a:t>
            </a:r>
          </a:p>
          <a:p>
            <a:pPr eaLnBrk="1" hangingPunct="1">
              <a:buFontTx/>
              <a:buChar char="•"/>
            </a:pPr>
            <a:r>
              <a:rPr lang="sv-SE" altLang="sv-SE" sz="1400" smtClean="0"/>
              <a:t>Spädbarn och småbarn mellan 0 och 42 månader</a:t>
            </a:r>
          </a:p>
          <a:p>
            <a:pPr eaLnBrk="1" hangingPunct="1"/>
            <a:endParaRPr lang="en-US" altLang="sv-SE" sz="1400" smtClean="0"/>
          </a:p>
          <a:p>
            <a:pPr eaLnBrk="1" hangingPunct="1"/>
            <a:r>
              <a:rPr lang="sv-SE" altLang="sv-SE" sz="1400" b="1" smtClean="0"/>
              <a:t>Var</a:t>
            </a:r>
          </a:p>
          <a:p>
            <a:pPr eaLnBrk="1" hangingPunct="1">
              <a:buFontTx/>
              <a:buChar char="•"/>
            </a:pPr>
            <a:r>
              <a:rPr lang="sv-SE" altLang="sv-SE" sz="1400" smtClean="0"/>
              <a:t>Utrymmen som det är troligt att barn mellan 0 och 42 månader kommer att vistas i eller ha tillgång till - exempelvis hem, hotell, sjukhus, kyrkor, affärer, skolor, förskolor och offentliga platser i allmänhet </a:t>
            </a:r>
          </a:p>
          <a:p>
            <a:pPr eaLnBrk="1" hangingPunct="1">
              <a:buFontTx/>
              <a:buChar char="•"/>
            </a:pPr>
            <a:r>
              <a:rPr lang="sv-SE" altLang="sv-SE" sz="1400" smtClean="0"/>
              <a:t>När platsen för användningen av inomhussolskydden är odefinierad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547813" y="188913"/>
            <a:ext cx="5410200" cy="922337"/>
          </a:xfrm>
        </p:spPr>
        <p:txBody>
          <a:bodyPr/>
          <a:lstStyle/>
          <a:p>
            <a:pPr eaLnBrk="1" hangingPunct="1"/>
            <a:r>
              <a:rPr lang="sv-SE" altLang="sv-SE" smtClean="0"/>
              <a:t>3. Tillämpningsområde för EN 13120</a:t>
            </a:r>
          </a:p>
        </p:txBody>
      </p:sp>
      <p:sp>
        <p:nvSpPr>
          <p:cNvPr id="12291" name="Content Placeholder 2"/>
          <p:cNvSpPr>
            <a:spLocks noGrp="1"/>
          </p:cNvSpPr>
          <p:nvPr>
            <p:ph idx="4294967295"/>
          </p:nvPr>
        </p:nvSpPr>
        <p:spPr>
          <a:xfrm>
            <a:off x="684213" y="1125538"/>
            <a:ext cx="8064500" cy="2016125"/>
          </a:xfrm>
        </p:spPr>
        <p:txBody>
          <a:bodyPr/>
          <a:lstStyle/>
          <a:p>
            <a:pPr eaLnBrk="1" hangingPunct="1"/>
            <a:r>
              <a:rPr lang="sv-SE" altLang="sv-SE" sz="1400" b="1" smtClean="0"/>
              <a:t>Tidpunkt för förändringarna</a:t>
            </a:r>
          </a:p>
          <a:p>
            <a:pPr eaLnBrk="1" hangingPunct="1"/>
            <a:r>
              <a:rPr lang="sv-SE" altLang="sv-SE" sz="1400" smtClean="0"/>
              <a:t>Publiceringsdatum: 19 feb. 2014</a:t>
            </a:r>
          </a:p>
          <a:p>
            <a:pPr eaLnBrk="1" hangingPunct="1"/>
            <a:r>
              <a:rPr lang="sv-SE" altLang="sv-SE" sz="1400" smtClean="0"/>
              <a:t>Datum ikraftträdande: ej fastställt (normalt 2-3månader efter publiceringsdatum)</a:t>
            </a:r>
          </a:p>
          <a:p>
            <a:pPr eaLnBrk="1" hangingPunct="1"/>
            <a:r>
              <a:rPr lang="sv-SE" altLang="sv-SE" sz="1400" smtClean="0"/>
              <a:t>Alla solskydd som lämnar tillverkarna måste vara barnsäkra från och med ikraftträdandet</a:t>
            </a:r>
          </a:p>
          <a:p>
            <a:pPr eaLnBrk="1" hangingPunct="1"/>
            <a:r>
              <a:rPr lang="sv-SE" altLang="sv-SE" sz="1400" smtClean="0"/>
              <a:t>Implementera/förändra beställningsrutiner i slutet  av februari 2014</a:t>
            </a:r>
          </a:p>
          <a:p>
            <a:pPr lvl="1" eaLnBrk="1" hangingPunct="1"/>
            <a:endParaRPr lang="en-US" altLang="sv-SE"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042988" y="260350"/>
            <a:ext cx="6275387" cy="706438"/>
          </a:xfrm>
        </p:spPr>
        <p:txBody>
          <a:bodyPr/>
          <a:lstStyle/>
          <a:p>
            <a:pPr eaLnBrk="1" hangingPunct="1"/>
            <a:r>
              <a:rPr lang="sv-SE" altLang="sv-SE" sz="2000" smtClean="0"/>
              <a:t>4. Viktiga krav i EN 13120</a:t>
            </a:r>
          </a:p>
        </p:txBody>
      </p:sp>
      <p:sp>
        <p:nvSpPr>
          <p:cNvPr id="13315" name="Content Placeholder 2"/>
          <p:cNvSpPr>
            <a:spLocks noGrp="1"/>
          </p:cNvSpPr>
          <p:nvPr>
            <p:ph idx="4294967295"/>
          </p:nvPr>
        </p:nvSpPr>
        <p:spPr>
          <a:xfrm>
            <a:off x="539750" y="908050"/>
            <a:ext cx="4968875" cy="2592388"/>
          </a:xfrm>
        </p:spPr>
        <p:txBody>
          <a:bodyPr/>
          <a:lstStyle/>
          <a:p>
            <a:pPr marL="0" indent="0" eaLnBrk="1" hangingPunct="1">
              <a:tabLst>
                <a:tab pos="0" algn="l"/>
              </a:tabLst>
            </a:pPr>
            <a:r>
              <a:rPr lang="sv-SE" altLang="sv-SE" sz="1400" b="1" smtClean="0"/>
              <a:t>Begränsad längd för lina/kedja om installationshöjden är </a:t>
            </a:r>
            <a:r>
              <a:rPr lang="sv-SE" altLang="sv-SE" sz="1400" b="1" u="sng" smtClean="0"/>
              <a:t>okänd:</a:t>
            </a:r>
          </a:p>
          <a:p>
            <a:pPr marL="0" indent="0" eaLnBrk="1" hangingPunct="1">
              <a:tabLst>
                <a:tab pos="0" algn="l"/>
              </a:tabLst>
            </a:pPr>
            <a:endParaRPr lang="en-GB" altLang="sv-SE" sz="1400" b="1" u="sng" smtClean="0"/>
          </a:p>
          <a:p>
            <a:pPr marL="0" indent="0" eaLnBrk="1" hangingPunct="1">
              <a:tabLst>
                <a:tab pos="0" algn="l"/>
              </a:tabLst>
            </a:pPr>
            <a:r>
              <a:rPr lang="sv-SE" altLang="sv-SE" sz="1400" b="1" smtClean="0"/>
              <a:t>Med lin-/kedjesträckare</a:t>
            </a:r>
          </a:p>
          <a:p>
            <a:pPr marL="914400" lvl="1" indent="-514350" eaLnBrk="1" hangingPunct="1">
              <a:tabLst>
                <a:tab pos="0" algn="l"/>
              </a:tabLst>
            </a:pPr>
            <a:r>
              <a:rPr lang="sv-SE" altLang="sv-SE" sz="1400" smtClean="0"/>
              <a:t>max 1 m</a:t>
            </a:r>
          </a:p>
          <a:p>
            <a:pPr marL="0" indent="0" eaLnBrk="1" hangingPunct="1">
              <a:tabLst>
                <a:tab pos="0" algn="l"/>
              </a:tabLst>
            </a:pPr>
            <a:r>
              <a:rPr lang="sv-SE" altLang="sv-SE" sz="1400" b="1" smtClean="0"/>
              <a:t>Med tillbehör som får kedjan att brista vid belastning</a:t>
            </a:r>
          </a:p>
          <a:p>
            <a:pPr marL="914400" lvl="1" indent="-514350" eaLnBrk="1" hangingPunct="1">
              <a:tabLst>
                <a:tab pos="0" algn="l"/>
              </a:tabLst>
            </a:pPr>
            <a:r>
              <a:rPr lang="sv-SE" altLang="sv-SE" sz="1400" smtClean="0"/>
              <a:t>max 2/3 av</a:t>
            </a:r>
            <a:r>
              <a:rPr lang="en-GB" altLang="sv-SE" sz="1400" smtClean="0"/>
              <a:t/>
            </a:r>
            <a:br>
              <a:rPr lang="en-GB" altLang="sv-SE" sz="1400" smtClean="0"/>
            </a:br>
            <a:r>
              <a:rPr lang="sv-SE" altLang="sv-SE" sz="1400" smtClean="0"/>
              <a:t>produkthöjden</a:t>
            </a:r>
          </a:p>
          <a:p>
            <a:pPr marL="0" indent="0" eaLnBrk="1" hangingPunct="1">
              <a:tabLst>
                <a:tab pos="0" algn="l"/>
              </a:tabLst>
            </a:pPr>
            <a:r>
              <a:rPr lang="sv-SE" altLang="sv-SE" sz="1400" b="1" smtClean="0"/>
              <a:t>Med draglina</a:t>
            </a:r>
          </a:p>
          <a:p>
            <a:pPr marL="914400" lvl="1" indent="-514350" eaLnBrk="1" hangingPunct="1">
              <a:tabLst>
                <a:tab pos="0" algn="l"/>
              </a:tabLst>
            </a:pPr>
            <a:r>
              <a:rPr lang="sv-SE" altLang="sv-SE" sz="1400" smtClean="0"/>
              <a:t>max 1 m</a:t>
            </a:r>
          </a:p>
        </p:txBody>
      </p:sp>
      <p:pic>
        <p:nvPicPr>
          <p:cNvPr id="133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2205038"/>
            <a:ext cx="4537075"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2339975" y="188913"/>
            <a:ext cx="4546600" cy="922337"/>
          </a:xfrm>
        </p:spPr>
        <p:txBody>
          <a:bodyPr/>
          <a:lstStyle/>
          <a:p>
            <a:pPr eaLnBrk="1" hangingPunct="1"/>
            <a:r>
              <a:rPr lang="sv-SE" altLang="sv-SE" smtClean="0"/>
              <a:t>4. Viktiga krav i EN 13120</a:t>
            </a:r>
          </a:p>
        </p:txBody>
      </p:sp>
      <p:sp>
        <p:nvSpPr>
          <p:cNvPr id="14339" name="Content Placeholder 2"/>
          <p:cNvSpPr>
            <a:spLocks noGrp="1"/>
          </p:cNvSpPr>
          <p:nvPr>
            <p:ph idx="4294967295"/>
          </p:nvPr>
        </p:nvSpPr>
        <p:spPr>
          <a:xfrm>
            <a:off x="395288" y="1268413"/>
            <a:ext cx="5410200" cy="2549525"/>
          </a:xfrm>
        </p:spPr>
        <p:txBody>
          <a:bodyPr/>
          <a:lstStyle/>
          <a:p>
            <a:pPr marL="0" indent="0" eaLnBrk="1" hangingPunct="1"/>
            <a:r>
              <a:rPr lang="sv-SE" altLang="sv-SE" sz="1400" b="1" smtClean="0"/>
              <a:t>Begränsad längd för lina/kedja om installationshöjden är </a:t>
            </a:r>
            <a:r>
              <a:rPr lang="sv-SE" altLang="sv-SE" sz="1400" b="1" u="sng" smtClean="0"/>
              <a:t>känd:</a:t>
            </a:r>
          </a:p>
          <a:p>
            <a:pPr marL="0" indent="0" eaLnBrk="1" hangingPunct="1"/>
            <a:endParaRPr lang="en-GB" altLang="sv-SE" sz="1400" b="1" u="sng" smtClean="0"/>
          </a:p>
          <a:p>
            <a:pPr marL="0" indent="0" eaLnBrk="1" hangingPunct="1"/>
            <a:r>
              <a:rPr lang="sv-SE" altLang="sv-SE" sz="1400" b="1" smtClean="0"/>
              <a:t>Med lin-/kedjesträckare</a:t>
            </a:r>
          </a:p>
          <a:p>
            <a:pPr marL="914400" lvl="1" indent="-514350" eaLnBrk="1" hangingPunct="1"/>
            <a:r>
              <a:rPr lang="sv-SE" altLang="sv-SE" sz="1400" smtClean="0"/>
              <a:t>minst 1,5 m från golvet</a:t>
            </a:r>
          </a:p>
          <a:p>
            <a:pPr marL="0" indent="0" eaLnBrk="1" hangingPunct="1"/>
            <a:r>
              <a:rPr lang="sv-SE" altLang="sv-SE" sz="1400" b="1" smtClean="0"/>
              <a:t>Med tillbehör som får kedjan att brista vid belastning</a:t>
            </a:r>
          </a:p>
          <a:p>
            <a:pPr marL="914400" lvl="1" indent="-514350" eaLnBrk="1" hangingPunct="1"/>
            <a:r>
              <a:rPr lang="sv-SE" altLang="sv-SE" sz="1400" smtClean="0"/>
              <a:t>minst 0,6 m</a:t>
            </a:r>
            <a:r>
              <a:rPr lang="en-GB" altLang="sv-SE" sz="1400" smtClean="0"/>
              <a:t> </a:t>
            </a:r>
            <a:r>
              <a:rPr lang="sv-SE" altLang="sv-SE" sz="1400" smtClean="0"/>
              <a:t>från golvet</a:t>
            </a:r>
          </a:p>
          <a:p>
            <a:pPr marL="0" indent="0" eaLnBrk="1" hangingPunct="1"/>
            <a:r>
              <a:rPr lang="sv-SE" altLang="sv-SE" sz="1400" b="1" smtClean="0"/>
              <a:t>Med draglina</a:t>
            </a:r>
          </a:p>
          <a:p>
            <a:pPr marL="914400" lvl="1" indent="-514350" eaLnBrk="1" hangingPunct="1"/>
            <a:r>
              <a:rPr lang="sv-SE" altLang="sv-SE" sz="1400" smtClean="0"/>
              <a:t>minst 1,5 m </a:t>
            </a:r>
            <a:r>
              <a:rPr lang="en-GB" altLang="sv-SE" sz="1400" smtClean="0"/>
              <a:t>f</a:t>
            </a:r>
            <a:r>
              <a:rPr lang="sv-SE" altLang="sv-SE" sz="1400" smtClean="0"/>
              <a:t>rån golvet</a:t>
            </a:r>
          </a:p>
        </p:txBody>
      </p:sp>
      <p:pic>
        <p:nvPicPr>
          <p:cNvPr id="143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1989138"/>
            <a:ext cx="456088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323850" y="692150"/>
            <a:ext cx="2735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eaLnBrk="1" hangingPunct="1">
              <a:spcBef>
                <a:spcPct val="0"/>
              </a:spcBef>
            </a:pPr>
            <a:r>
              <a:rPr lang="sv-SE" altLang="sv-SE" sz="1800" b="1"/>
              <a:t>Du KÄNNER INTE TILL installationshöjden</a:t>
            </a:r>
          </a:p>
        </p:txBody>
      </p:sp>
      <p:sp>
        <p:nvSpPr>
          <p:cNvPr id="15363" name="TextBox 9"/>
          <p:cNvSpPr txBox="1">
            <a:spLocks noChangeArrowheads="1"/>
          </p:cNvSpPr>
          <p:nvPr/>
        </p:nvSpPr>
        <p:spPr bwMode="auto">
          <a:xfrm>
            <a:off x="6084888" y="836613"/>
            <a:ext cx="2303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eaLnBrk="1" hangingPunct="1">
              <a:spcBef>
                <a:spcPct val="0"/>
              </a:spcBef>
            </a:pPr>
            <a:r>
              <a:rPr lang="sv-SE" altLang="sv-SE" sz="1800" b="1"/>
              <a:t>Du KÄNNER TILL installationshöjden</a:t>
            </a:r>
          </a:p>
        </p:txBody>
      </p:sp>
      <p:cxnSp>
        <p:nvCxnSpPr>
          <p:cNvPr id="20" name="Straight Connector 19"/>
          <p:cNvCxnSpPr/>
          <p:nvPr/>
        </p:nvCxnSpPr>
        <p:spPr>
          <a:xfrm>
            <a:off x="611188" y="5084763"/>
            <a:ext cx="7272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65" name="Group 17"/>
          <p:cNvGrpSpPr>
            <a:grpSpLocks/>
          </p:cNvGrpSpPr>
          <p:nvPr/>
        </p:nvGrpSpPr>
        <p:grpSpPr bwMode="auto">
          <a:xfrm>
            <a:off x="4787900" y="1773238"/>
            <a:ext cx="3744913" cy="3500437"/>
            <a:chOff x="3926719" y="2276475"/>
            <a:chExt cx="4606094" cy="4307522"/>
          </a:xfrm>
        </p:grpSpPr>
        <p:pic>
          <p:nvPicPr>
            <p:cNvPr id="15373" name="Picture 37">
              <a:hlinkHover r:id="" action="ppaction://noaction"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l="38141" t="28516" r="39168" b="10938"/>
            <a:stretch>
              <a:fillRect/>
            </a:stretch>
          </p:blipFill>
          <p:spPr bwMode="auto">
            <a:xfrm>
              <a:off x="5076826" y="2276475"/>
              <a:ext cx="25908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5374" name="TextBox 13"/>
            <p:cNvSpPr txBox="1">
              <a:spLocks noChangeArrowheads="1"/>
            </p:cNvSpPr>
            <p:nvPr/>
          </p:nvSpPr>
          <p:spPr bwMode="auto">
            <a:xfrm>
              <a:off x="5004533" y="4798475"/>
              <a:ext cx="3528280" cy="14651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eaLnBrk="1" hangingPunct="1">
                <a:spcBef>
                  <a:spcPct val="0"/>
                </a:spcBef>
              </a:pPr>
              <a:r>
                <a:rPr lang="sv-SE" altLang="sv-SE" sz="1800" b="1"/>
                <a:t>Tänk inte på solskyddets höjd. Fokusera på avståndet mellan golvet och linans/kedjans slut</a:t>
              </a:r>
            </a:p>
          </p:txBody>
        </p:sp>
        <p:cxnSp>
          <p:nvCxnSpPr>
            <p:cNvPr id="16" name="Straight Arrow Connector 15"/>
            <p:cNvCxnSpPr/>
            <p:nvPr/>
          </p:nvCxnSpPr>
          <p:spPr bwMode="auto">
            <a:xfrm>
              <a:off x="3927343" y="3786188"/>
              <a:ext cx="0" cy="2447925"/>
            </a:xfrm>
            <a:prstGeom prst="straightConnector1">
              <a:avLst/>
            </a:prstGeom>
            <a:ln w="76200">
              <a:solidFill>
                <a:srgbClr val="FFC000"/>
              </a:solidFill>
              <a:headEnd type="arrow"/>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a:off x="5293512" y="2421036"/>
              <a:ext cx="0" cy="1297141"/>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5366" name="Group 16"/>
          <p:cNvGrpSpPr>
            <a:grpSpLocks/>
          </p:cNvGrpSpPr>
          <p:nvPr/>
        </p:nvGrpSpPr>
        <p:grpSpPr bwMode="auto">
          <a:xfrm>
            <a:off x="107950" y="1273175"/>
            <a:ext cx="3529013" cy="3446463"/>
            <a:chOff x="-37425" y="1991550"/>
            <a:chExt cx="3529926" cy="3446945"/>
          </a:xfrm>
        </p:grpSpPr>
        <p:cxnSp>
          <p:nvCxnSpPr>
            <p:cNvPr id="6" name="Straight Arrow Connector 5"/>
            <p:cNvCxnSpPr/>
            <p:nvPr/>
          </p:nvCxnSpPr>
          <p:spPr bwMode="auto">
            <a:xfrm>
              <a:off x="-35646" y="2346326"/>
              <a:ext cx="0" cy="2159000"/>
            </a:xfrm>
            <a:prstGeom prst="straightConnector1">
              <a:avLst/>
            </a:prstGeom>
            <a:ln w="76200">
              <a:solidFill>
                <a:srgbClr val="FF0000"/>
              </a:solidFill>
              <a:headEnd type="arrow"/>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pic>
          <p:nvPicPr>
            <p:cNvPr id="15370" name="Picture 37">
              <a:hlinkHover r:id="" action="ppaction://noaction" highlightClick="1"/>
            </p:cNvPr>
            <p:cNvPicPr>
              <a:picLocks noChangeAspect="1" noChangeArrowheads="1"/>
            </p:cNvPicPr>
            <p:nvPr/>
          </p:nvPicPr>
          <p:blipFill>
            <a:blip r:embed="rId2">
              <a:extLst>
                <a:ext uri="{28A0092B-C50C-407E-A947-70E740481C1C}">
                  <a14:useLocalDpi xmlns:a14="http://schemas.microsoft.com/office/drawing/2010/main" val="0"/>
                </a:ext>
              </a:extLst>
            </a:blip>
            <a:srcRect l="38141" t="28516" r="39168" b="10938"/>
            <a:stretch>
              <a:fillRect/>
            </a:stretch>
          </p:blipFill>
          <p:spPr bwMode="auto">
            <a:xfrm>
              <a:off x="900113" y="2276476"/>
              <a:ext cx="25923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5371" name="TextBox 4"/>
            <p:cNvSpPr txBox="1">
              <a:spLocks noChangeArrowheads="1"/>
            </p:cNvSpPr>
            <p:nvPr/>
          </p:nvSpPr>
          <p:spPr bwMode="auto">
            <a:xfrm>
              <a:off x="1259898" y="4797055"/>
              <a:ext cx="2015059" cy="6414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eaLnBrk="1" hangingPunct="1">
                <a:spcBef>
                  <a:spcPct val="0"/>
                </a:spcBef>
              </a:pPr>
              <a:r>
                <a:rPr lang="sv-SE" altLang="sv-SE" sz="1800" b="1"/>
                <a:t>Fokusera på solskyddets längd</a:t>
              </a:r>
            </a:p>
          </p:txBody>
        </p:sp>
        <p:cxnSp>
          <p:nvCxnSpPr>
            <p:cNvPr id="23" name="Straight Connector 22"/>
            <p:cNvCxnSpPr/>
            <p:nvPr/>
          </p:nvCxnSpPr>
          <p:spPr bwMode="auto">
            <a:xfrm>
              <a:off x="1115398" y="2420235"/>
              <a:ext cx="0" cy="1152686"/>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5367" name="TextBox 27"/>
          <p:cNvSpPr txBox="1">
            <a:spLocks noChangeArrowheads="1"/>
          </p:cNvSpPr>
          <p:nvPr/>
        </p:nvSpPr>
        <p:spPr bwMode="auto">
          <a:xfrm>
            <a:off x="3059113" y="908050"/>
            <a:ext cx="2592387" cy="3667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algn="ctr" eaLnBrk="1" hangingPunct="1">
              <a:spcBef>
                <a:spcPct val="0"/>
              </a:spcBef>
            </a:pPr>
            <a:r>
              <a:rPr lang="sv-SE" altLang="sv-SE" sz="1800" b="1"/>
              <a:t>En enkel regel</a:t>
            </a:r>
          </a:p>
        </p:txBody>
      </p:sp>
      <p:sp>
        <p:nvSpPr>
          <p:cNvPr id="15368" name="Title 1"/>
          <p:cNvSpPr>
            <a:spLocks/>
          </p:cNvSpPr>
          <p:nvPr/>
        </p:nvSpPr>
        <p:spPr bwMode="auto">
          <a:xfrm>
            <a:off x="1692275" y="188913"/>
            <a:ext cx="58435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algn="ctr" eaLnBrk="1" hangingPunct="1">
              <a:spcBef>
                <a:spcPct val="0"/>
              </a:spcBef>
            </a:pPr>
            <a:r>
              <a:rPr lang="sv-SE" altLang="sv-SE"/>
              <a:t>4. Viktiga krav i EN 13120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692275" y="188913"/>
            <a:ext cx="5554663" cy="993775"/>
          </a:xfrm>
        </p:spPr>
        <p:txBody>
          <a:bodyPr/>
          <a:lstStyle/>
          <a:p>
            <a:pPr eaLnBrk="1" hangingPunct="1"/>
            <a:r>
              <a:rPr lang="sv-SE" altLang="sv-SE" smtClean="0"/>
              <a:t>4. Viktiga krav i EN13120</a:t>
            </a:r>
          </a:p>
        </p:txBody>
      </p:sp>
      <p:sp>
        <p:nvSpPr>
          <p:cNvPr id="16387" name="Content Placeholder 2"/>
          <p:cNvSpPr>
            <a:spLocks noGrp="1"/>
          </p:cNvSpPr>
          <p:nvPr>
            <p:ph idx="4294967295"/>
          </p:nvPr>
        </p:nvSpPr>
        <p:spPr>
          <a:xfrm>
            <a:off x="468313" y="1268413"/>
            <a:ext cx="4619625" cy="2836862"/>
          </a:xfrm>
        </p:spPr>
        <p:txBody>
          <a:bodyPr/>
          <a:lstStyle/>
          <a:p>
            <a:pPr eaLnBrk="1" hangingPunct="1"/>
            <a:r>
              <a:rPr lang="sv-SE" altLang="sv-SE" sz="1400" b="1" smtClean="0"/>
              <a:t>Eliminering av farliga öglor </a:t>
            </a:r>
          </a:p>
          <a:p>
            <a:pPr eaLnBrk="1" hangingPunct="1"/>
            <a:r>
              <a:rPr lang="sv-SE" altLang="sv-SE" sz="1400" b="1" smtClean="0"/>
              <a:t>Lin-/kedjeöglor</a:t>
            </a:r>
            <a:r>
              <a:rPr lang="sv-SE" altLang="sv-SE" sz="1400" smtClean="0"/>
              <a:t>/loopar</a:t>
            </a:r>
          </a:p>
          <a:p>
            <a:pPr lvl="1" eaLnBrk="1" hangingPunct="1"/>
            <a:r>
              <a:rPr lang="sv-SE" altLang="sv-SE" sz="1400" smtClean="0"/>
              <a:t>fastmonterade sträckningssystem</a:t>
            </a:r>
          </a:p>
          <a:p>
            <a:pPr lvl="1" eaLnBrk="1" hangingPunct="1"/>
            <a:r>
              <a:rPr lang="sv-SE" altLang="sv-SE" sz="1400" smtClean="0"/>
              <a:t>tillbehör som får kedjan att brista vid belastning</a:t>
            </a:r>
          </a:p>
          <a:p>
            <a:pPr lvl="1" eaLnBrk="1" hangingPunct="1"/>
            <a:endParaRPr lang="en-US" altLang="sv-SE" sz="1400" smtClean="0"/>
          </a:p>
          <a:p>
            <a:pPr eaLnBrk="1" hangingPunct="1"/>
            <a:r>
              <a:rPr lang="sv-SE" altLang="sv-SE" sz="1400" b="1" smtClean="0"/>
              <a:t>Knutna öglor</a:t>
            </a:r>
          </a:p>
          <a:p>
            <a:pPr lvl="1" eaLnBrk="1" hangingPunct="1"/>
            <a:r>
              <a:rPr lang="sv-SE" altLang="sv-SE" sz="1400" smtClean="0"/>
              <a:t>tillbehör som får linan att brista vid belastning</a:t>
            </a:r>
          </a:p>
          <a:p>
            <a:pPr lvl="1" eaLnBrk="1" hangingPunct="1"/>
            <a:r>
              <a:rPr lang="sv-SE" altLang="sv-SE" sz="1400" smtClean="0"/>
              <a:t>lintofsar som motverkar trassel</a:t>
            </a:r>
          </a:p>
        </p:txBody>
      </p:sp>
      <p:pic>
        <p:nvPicPr>
          <p:cNvPr id="16388" name="Picture 21" descr="transparent hook 40x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1150" y="1052513"/>
            <a:ext cx="1438275" cy="143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9" descr="cord conn unbr 40x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565400"/>
            <a:ext cx="1439862" cy="14398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4" descr="chain connector 20x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150" y="2563813"/>
            <a:ext cx="1439863" cy="14398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2" descr="E:\child safety\components\15.6635 1.4 cord connector\cord conn 20x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573463"/>
            <a:ext cx="1441450"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11" descr="hook large 40x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052513"/>
            <a:ext cx="1438275" cy="143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619250" y="188913"/>
            <a:ext cx="5267325" cy="706437"/>
          </a:xfrm>
        </p:spPr>
        <p:txBody>
          <a:bodyPr/>
          <a:lstStyle/>
          <a:p>
            <a:pPr eaLnBrk="1" hangingPunct="1"/>
            <a:r>
              <a:rPr lang="sv-SE" altLang="sv-SE" smtClean="0"/>
              <a:t>4. Viktiga krav i EN 13120</a:t>
            </a:r>
          </a:p>
        </p:txBody>
      </p:sp>
      <p:sp>
        <p:nvSpPr>
          <p:cNvPr id="17411" name="Content Placeholder 2"/>
          <p:cNvSpPr>
            <a:spLocks noGrp="1"/>
          </p:cNvSpPr>
          <p:nvPr>
            <p:ph idx="4294967295"/>
          </p:nvPr>
        </p:nvSpPr>
        <p:spPr>
          <a:xfrm>
            <a:off x="468313" y="1196975"/>
            <a:ext cx="5338762" cy="2765425"/>
          </a:xfrm>
        </p:spPr>
        <p:txBody>
          <a:bodyPr/>
          <a:lstStyle/>
          <a:p>
            <a:pPr eaLnBrk="1" hangingPunct="1"/>
            <a:r>
              <a:rPr lang="sv-SE" altLang="sv-SE" sz="1400" b="1" smtClean="0"/>
              <a:t>Eliminering av farliga öglor</a:t>
            </a:r>
          </a:p>
          <a:p>
            <a:pPr eaLnBrk="1" hangingPunct="1"/>
            <a:r>
              <a:rPr lang="sv-SE" altLang="sv-SE" sz="1400" b="1" smtClean="0"/>
              <a:t>Inre/bakre linöglor</a:t>
            </a:r>
          </a:p>
          <a:p>
            <a:pPr lvl="1" eaLnBrk="1" hangingPunct="1"/>
            <a:r>
              <a:rPr lang="sv-SE" altLang="sv-SE" sz="1400" smtClean="0"/>
              <a:t>linlås</a:t>
            </a:r>
          </a:p>
          <a:p>
            <a:pPr lvl="1" eaLnBrk="1" hangingPunct="1"/>
            <a:r>
              <a:rPr lang="sv-SE" altLang="sv-SE" sz="1400" smtClean="0"/>
              <a:t>tillbehör som får linan att brista vid belastning</a:t>
            </a:r>
          </a:p>
          <a:p>
            <a:pPr lvl="1" eaLnBrk="1" hangingPunct="1"/>
            <a:endParaRPr lang="en-GB" altLang="sv-SE" sz="1400" smtClean="0"/>
          </a:p>
          <a:p>
            <a:pPr eaLnBrk="1" hangingPunct="1"/>
            <a:r>
              <a:rPr lang="sv-SE" altLang="sv-SE" sz="1400" b="1" smtClean="0"/>
              <a:t>Lämplig fixering av lös lina</a:t>
            </a:r>
          </a:p>
          <a:p>
            <a:pPr lvl="1" eaLnBrk="1" hangingPunct="1"/>
            <a:r>
              <a:rPr lang="sv-SE" altLang="sv-SE" sz="1400" smtClean="0"/>
              <a:t>fästen för lina</a:t>
            </a:r>
          </a:p>
          <a:p>
            <a:pPr lvl="1" eaLnBrk="1" hangingPunct="1"/>
            <a:r>
              <a:rPr lang="sv-SE" altLang="sv-SE" sz="1400" smtClean="0"/>
              <a:t>det lägsta fästet ska alltid installeras minst 1,5 m från golvet</a:t>
            </a:r>
          </a:p>
          <a:p>
            <a:pPr eaLnBrk="1" hangingPunct="1"/>
            <a:endParaRPr lang="en-US" altLang="sv-SE" sz="1400" smtClean="0"/>
          </a:p>
        </p:txBody>
      </p:sp>
      <p:pic>
        <p:nvPicPr>
          <p:cNvPr id="17412" name="Picture 9" descr="cord cleat base 40x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196975"/>
            <a:ext cx="1438275" cy="1438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14" descr="156144 40x 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09863"/>
            <a:ext cx="1438275"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7" descr="cleat01 50x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1439863" cy="14398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763713" y="188913"/>
            <a:ext cx="5699125" cy="922337"/>
          </a:xfrm>
        </p:spPr>
        <p:txBody>
          <a:bodyPr/>
          <a:lstStyle/>
          <a:p>
            <a:pPr eaLnBrk="1" hangingPunct="1"/>
            <a:r>
              <a:rPr lang="sv-SE" altLang="sv-SE" smtClean="0"/>
              <a:t>4. Viktiga krav i EN 13120</a:t>
            </a:r>
          </a:p>
        </p:txBody>
      </p:sp>
      <p:sp>
        <p:nvSpPr>
          <p:cNvPr id="18435" name="Content Placeholder 2"/>
          <p:cNvSpPr>
            <a:spLocks noGrp="1"/>
          </p:cNvSpPr>
          <p:nvPr>
            <p:ph idx="4294967295"/>
          </p:nvPr>
        </p:nvSpPr>
        <p:spPr>
          <a:xfrm>
            <a:off x="457200" y="1600200"/>
            <a:ext cx="3827463" cy="2189163"/>
          </a:xfrm>
        </p:spPr>
        <p:txBody>
          <a:bodyPr/>
          <a:lstStyle/>
          <a:p>
            <a:pPr marL="457200" indent="-457200" eaLnBrk="1" hangingPunct="1">
              <a:lnSpc>
                <a:spcPct val="105000"/>
              </a:lnSpc>
              <a:buFontTx/>
              <a:buAutoNum type="arabicPeriod"/>
            </a:pPr>
            <a:r>
              <a:rPr lang="sv-SE" altLang="sv-SE" sz="1400" smtClean="0"/>
              <a:t>Namnet på produkten (spårbarhet)</a:t>
            </a:r>
          </a:p>
          <a:p>
            <a:pPr marL="457200" indent="-457200" eaLnBrk="1" hangingPunct="1">
              <a:lnSpc>
                <a:spcPct val="105000"/>
              </a:lnSpc>
              <a:buFontTx/>
              <a:buAutoNum type="arabicPeriod"/>
            </a:pPr>
            <a:r>
              <a:rPr lang="sv-SE" altLang="sv-SE" sz="1400" smtClean="0"/>
              <a:t>Allmän varningsetikett</a:t>
            </a:r>
          </a:p>
          <a:p>
            <a:pPr marL="457200" indent="-457200" eaLnBrk="1" hangingPunct="1">
              <a:lnSpc>
                <a:spcPct val="105000"/>
              </a:lnSpc>
              <a:buFontTx/>
              <a:buAutoNum type="arabicPeriod"/>
            </a:pPr>
            <a:r>
              <a:rPr lang="sv-SE" altLang="sv-SE" sz="1400" smtClean="0"/>
              <a:t>Monteringsinstruktion + varningsetikett på säkerhetskomponent</a:t>
            </a:r>
          </a:p>
          <a:p>
            <a:pPr marL="457200" indent="-457200" eaLnBrk="1" hangingPunct="1">
              <a:lnSpc>
                <a:spcPct val="105000"/>
              </a:lnSpc>
              <a:buFontTx/>
              <a:buAutoNum type="arabicPeriod"/>
            </a:pPr>
            <a:r>
              <a:rPr lang="sv-SE" altLang="sv-SE" sz="1400" smtClean="0"/>
              <a:t>Varningsetikett på förpackning</a:t>
            </a:r>
          </a:p>
          <a:p>
            <a:pPr marL="457200" indent="-457200" eaLnBrk="1" hangingPunct="1">
              <a:lnSpc>
                <a:spcPct val="105000"/>
              </a:lnSpc>
              <a:buFontTx/>
              <a:buAutoNum type="arabicPeriod"/>
            </a:pPr>
            <a:r>
              <a:rPr lang="sv-SE" altLang="sv-SE" sz="1400" smtClean="0"/>
              <a:t>Varningstext i användarmanual</a:t>
            </a:r>
            <a:endParaRPr lang="en-US" altLang="sv-SE" sz="1400" smtClean="0"/>
          </a:p>
          <a:p>
            <a:pPr marL="457200" indent="-457200" eaLnBrk="1" hangingPunct="1">
              <a:lnSpc>
                <a:spcPct val="80000"/>
              </a:lnSpc>
            </a:pPr>
            <a:endParaRPr lang="en-US" altLang="sv-SE" sz="1800" smtClean="0"/>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l="8980"/>
          <a:stretch>
            <a:fillRect/>
          </a:stretch>
        </p:blipFill>
        <p:spPr bwMode="auto">
          <a:xfrm>
            <a:off x="4787900" y="1412875"/>
            <a:ext cx="4013200" cy="31940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619250" y="188913"/>
            <a:ext cx="5122863" cy="633412"/>
          </a:xfrm>
        </p:spPr>
        <p:txBody>
          <a:bodyPr/>
          <a:lstStyle/>
          <a:p>
            <a:pPr eaLnBrk="1" hangingPunct="1"/>
            <a:r>
              <a:rPr lang="sv-SE" altLang="sv-SE" smtClean="0"/>
              <a:t>4. Viktiga krav i EN 13120</a:t>
            </a:r>
          </a:p>
        </p:txBody>
      </p:sp>
      <p:sp>
        <p:nvSpPr>
          <p:cNvPr id="19459" name="Content Placeholder 2"/>
          <p:cNvSpPr>
            <a:spLocks noGrp="1"/>
          </p:cNvSpPr>
          <p:nvPr>
            <p:ph idx="4294967295"/>
          </p:nvPr>
        </p:nvSpPr>
        <p:spPr>
          <a:xfrm>
            <a:off x="684213" y="836613"/>
            <a:ext cx="3600450" cy="431800"/>
          </a:xfrm>
        </p:spPr>
        <p:txBody>
          <a:bodyPr/>
          <a:lstStyle/>
          <a:p>
            <a:pPr eaLnBrk="1" hangingPunct="1">
              <a:lnSpc>
                <a:spcPct val="80000"/>
              </a:lnSpc>
            </a:pPr>
            <a:r>
              <a:rPr lang="sv-SE" altLang="sv-SE" sz="1400" smtClean="0"/>
              <a:t>Sammanfattning på en sida</a:t>
            </a:r>
            <a:endParaRPr lang="en-US" altLang="sv-SE" sz="1400" smtClean="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52513"/>
            <a:ext cx="5688012"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sv-SE" altLang="sv-SE" smtClean="0"/>
              <a:t>5. Säkra produkter </a:t>
            </a:r>
          </a:p>
        </p:txBody>
      </p:sp>
      <p:sp>
        <p:nvSpPr>
          <p:cNvPr id="20483" name="Content Placeholder 2"/>
          <p:cNvSpPr>
            <a:spLocks noGrp="1"/>
          </p:cNvSpPr>
          <p:nvPr>
            <p:ph idx="4294967295"/>
          </p:nvPr>
        </p:nvSpPr>
        <p:spPr>
          <a:xfrm>
            <a:off x="468313" y="1557338"/>
            <a:ext cx="4835525" cy="2908300"/>
          </a:xfrm>
        </p:spPr>
        <p:txBody>
          <a:bodyPr/>
          <a:lstStyle/>
          <a:p>
            <a:pPr marL="358775" indent="-358775" eaLnBrk="1" hangingPunct="1"/>
            <a:r>
              <a:rPr lang="sv-SE" altLang="sv-SE" sz="1400" smtClean="0"/>
              <a:t>Produkter som</a:t>
            </a:r>
            <a:r>
              <a:rPr lang="sv-SE" altLang="sv-SE" sz="1400" b="1" smtClean="0"/>
              <a:t> inte </a:t>
            </a:r>
            <a:r>
              <a:rPr lang="sv-SE" altLang="sv-SE" sz="1400" smtClean="0"/>
              <a:t>har några farliga öglor/loopar eller linor (interna eller externa) som innebär strypningsfara för barn</a:t>
            </a:r>
            <a:r>
              <a:rPr lang="en-GB" altLang="sv-SE" sz="1400" smtClean="0"/>
              <a:t> t.ex:</a:t>
            </a:r>
          </a:p>
          <a:p>
            <a:pPr marL="358775" indent="-358775" eaLnBrk="1" hangingPunct="1">
              <a:buFontTx/>
              <a:buChar char="•"/>
            </a:pPr>
            <a:r>
              <a:rPr lang="sv-SE" altLang="sv-SE" sz="1400" smtClean="0"/>
              <a:t>Rullgardiner med fjädermekanism</a:t>
            </a:r>
          </a:p>
          <a:p>
            <a:pPr marL="358775" indent="-358775" eaLnBrk="1" hangingPunct="1">
              <a:buFontTx/>
              <a:buChar char="•"/>
            </a:pPr>
            <a:r>
              <a:rPr lang="sv-SE" altLang="sv-SE" sz="1400" smtClean="0"/>
              <a:t>Motoriserade persienner</a:t>
            </a:r>
          </a:p>
          <a:p>
            <a:pPr marL="358775" indent="-358775" eaLnBrk="1" hangingPunct="1">
              <a:buFontTx/>
              <a:buChar char="•"/>
            </a:pPr>
            <a:r>
              <a:rPr lang="sv-SE" altLang="sv-SE" sz="1400" smtClean="0"/>
              <a:t>Förspända modeller</a:t>
            </a:r>
          </a:p>
          <a:p>
            <a:pPr marL="358775" indent="-358775" eaLnBrk="1" hangingPunct="1">
              <a:buFontTx/>
              <a:buChar char="•"/>
            </a:pPr>
            <a:r>
              <a:rPr lang="sv-SE" altLang="sv-SE" sz="1400" smtClean="0"/>
              <a:t>LiteRise</a:t>
            </a:r>
          </a:p>
          <a:p>
            <a:pPr marL="358775" indent="-358775" eaLnBrk="1" hangingPunct="1">
              <a:lnSpc>
                <a:spcPct val="90000"/>
              </a:lnSpc>
            </a:pPr>
            <a:r>
              <a:rPr lang="sv-SE" altLang="sv-SE" sz="1400" smtClean="0"/>
              <a:t>etc</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73238"/>
            <a:ext cx="2827338" cy="2663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68313" y="260350"/>
            <a:ext cx="8229600" cy="1143000"/>
          </a:xfrm>
        </p:spPr>
        <p:txBody>
          <a:bodyPr/>
          <a:lstStyle/>
          <a:p>
            <a:pPr eaLnBrk="1" hangingPunct="1"/>
            <a:r>
              <a:rPr lang="sv-SE" altLang="sv-SE" smtClean="0"/>
              <a:t>Utbildningens syfte</a:t>
            </a:r>
          </a:p>
        </p:txBody>
      </p:sp>
      <p:sp>
        <p:nvSpPr>
          <p:cNvPr id="3075" name="Content Placeholder 2"/>
          <p:cNvSpPr>
            <a:spLocks noGrp="1"/>
          </p:cNvSpPr>
          <p:nvPr>
            <p:ph idx="4294967295"/>
          </p:nvPr>
        </p:nvSpPr>
        <p:spPr>
          <a:xfrm>
            <a:off x="457200" y="1600200"/>
            <a:ext cx="8507413" cy="1468438"/>
          </a:xfrm>
        </p:spPr>
        <p:txBody>
          <a:bodyPr/>
          <a:lstStyle/>
          <a:p>
            <a:pPr marL="0" indent="0" eaLnBrk="1" hangingPunct="1"/>
            <a:r>
              <a:rPr lang="sv-SE" altLang="sv-SE" sz="1800" smtClean="0"/>
              <a:t>Att informera återförsäljare om förändringarna inom barnsäkerhet för inomhussolskydd och återförsäljarnas ansvar i försäljningsprocessen.</a:t>
            </a:r>
          </a:p>
          <a:p>
            <a:pPr marL="0" indent="0" eaLnBrk="1" hangingPunct="1"/>
            <a:endParaRPr lang="en-US" altLang="sv-SE" sz="1800" smtClean="0"/>
          </a:p>
          <a:p>
            <a:pPr marL="0" indent="0" eaLnBrk="1" hangingPunct="1"/>
            <a:r>
              <a:rPr lang="sv-SE" altLang="sv-SE" sz="1800" smtClean="0"/>
              <a:t>Tid: +/- 2,5 timmar</a:t>
            </a:r>
            <a:endParaRPr lang="en-US" altLang="sv-SE" sz="1800" smtClean="0"/>
          </a:p>
        </p:txBody>
      </p:sp>
      <p:sp>
        <p:nvSpPr>
          <p:cNvPr id="3076" name="TextBox 4"/>
          <p:cNvSpPr txBox="1">
            <a:spLocks noChangeArrowheads="1"/>
          </p:cNvSpPr>
          <p:nvPr/>
        </p:nvSpPr>
        <p:spPr bwMode="auto">
          <a:xfrm>
            <a:off x="611188" y="3429000"/>
            <a:ext cx="8077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eaLnBrk="1" hangingPunct="1">
              <a:spcBef>
                <a:spcPct val="0"/>
              </a:spcBef>
            </a:pPr>
            <a:r>
              <a:rPr lang="sv-SE" altLang="sv-SE" sz="1000"/>
              <a:t>Denna information är endast avsedd att ge allmän och inledande vägledning om vanliga frågeställningar och problem. Den bör inte ligga till grund för några beslut du fattar eller för slutsatser om dina rättigheter och skyldigheter. Den utesluter och begränsar inte heller ditt behov av att skaffa dig detaljerad juridisk rådgivning som är specifik för din egen situation och omständigheter.</a:t>
            </a:r>
          </a:p>
          <a:p>
            <a:pPr eaLnBrk="1" hangingPunct="1">
              <a:spcBef>
                <a:spcPct val="0"/>
              </a:spcBef>
            </a:pPr>
            <a:r>
              <a:rPr lang="sv-SE" altLang="sv-SE" sz="1000"/>
              <a:t> </a:t>
            </a:r>
          </a:p>
          <a:p>
            <a:pPr eaLnBrk="1" hangingPunct="1">
              <a:spcBef>
                <a:spcPct val="0"/>
              </a:spcBef>
            </a:pPr>
            <a:r>
              <a:rPr lang="sv-SE" altLang="sv-SE" sz="1000"/>
              <a:t>Hunter Douglas ger inga garantier av något slag, varken uttryckliga eller underförstådda, när det gäller denna information eller dess lämplighet och ändamålsenlighet för något syfte. Hunter Douglas kan inte heller garantera att standarderna och bestämmelserna inte kommer att förändras innan de träder i kraft. Hunter Douglas tar inte heller något ansvar för felaktigheter, utelämnad information eller vilseledande uppgifter. Hunter Douglas tar inte ansvar för någon förlust, hur den än har orsakats, till följd av direkt eller indirekt användning av denna information.</a:t>
            </a:r>
          </a:p>
          <a:p>
            <a:pPr eaLnBrk="1" hangingPunct="1">
              <a:spcBef>
                <a:spcPct val="0"/>
              </a:spcBef>
            </a:pPr>
            <a:endParaRPr lang="en-US" altLang="sv-SE" sz="1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68313" y="260350"/>
            <a:ext cx="8229600" cy="1143000"/>
          </a:xfrm>
        </p:spPr>
        <p:txBody>
          <a:bodyPr/>
          <a:lstStyle/>
          <a:p>
            <a:pPr eaLnBrk="1" hangingPunct="1"/>
            <a:r>
              <a:rPr lang="sv-SE" altLang="sv-SE" smtClean="0"/>
              <a:t>6. Skyldigheter</a:t>
            </a:r>
          </a:p>
        </p:txBody>
      </p:sp>
      <p:sp>
        <p:nvSpPr>
          <p:cNvPr id="21507" name="Content Placeholder 2"/>
          <p:cNvSpPr>
            <a:spLocks noGrp="1"/>
          </p:cNvSpPr>
          <p:nvPr>
            <p:ph idx="4294967295"/>
          </p:nvPr>
        </p:nvSpPr>
        <p:spPr>
          <a:xfrm>
            <a:off x="468313" y="3324225"/>
            <a:ext cx="8229600" cy="1689100"/>
          </a:xfrm>
        </p:spPr>
        <p:txBody>
          <a:bodyPr/>
          <a:lstStyle/>
          <a:p>
            <a:pPr eaLnBrk="1" hangingPunct="1">
              <a:buFontTx/>
              <a:buChar char="•"/>
            </a:pPr>
            <a:r>
              <a:rPr lang="sv-SE" altLang="sv-SE" sz="1400" smtClean="0"/>
              <a:t>Tillverkare/säljorganisation</a:t>
            </a:r>
          </a:p>
          <a:p>
            <a:pPr eaLnBrk="1" hangingPunct="1">
              <a:buFontTx/>
              <a:buChar char="•"/>
            </a:pPr>
            <a:r>
              <a:rPr lang="sv-SE" altLang="sv-SE" sz="1400" smtClean="0"/>
              <a:t>Acceptera endast beställningar som uppfyller kraven!</a:t>
            </a:r>
          </a:p>
          <a:p>
            <a:pPr eaLnBrk="1" hangingPunct="1">
              <a:buFontTx/>
              <a:buChar char="•"/>
            </a:pPr>
            <a:r>
              <a:rPr lang="sv-SE" altLang="sv-SE" sz="1400" smtClean="0"/>
              <a:t>Måste leverera produkt som uppfyller kraven</a:t>
            </a:r>
          </a:p>
          <a:p>
            <a:pPr eaLnBrk="1" hangingPunct="1">
              <a:buFontTx/>
              <a:buChar char="•"/>
            </a:pPr>
            <a:r>
              <a:rPr lang="sv-SE" altLang="sv-SE" sz="1400" smtClean="0"/>
              <a:t>Måste tillhandahålla produktinformation till återförsäljaren</a:t>
            </a:r>
          </a:p>
          <a:p>
            <a:pPr eaLnBrk="1" hangingPunct="1">
              <a:buFontTx/>
              <a:buChar char="•"/>
            </a:pPr>
            <a:r>
              <a:rPr lang="sv-SE" altLang="sv-SE" sz="1400" smtClean="0"/>
              <a:t>Erbjud återförsäljare/montörer utbildning i barnsäkerhet</a:t>
            </a:r>
          </a:p>
          <a:p>
            <a:pPr lvl="1" eaLnBrk="1" hangingPunct="1"/>
            <a:r>
              <a:rPr lang="sv-SE" altLang="sv-SE" sz="1400" smtClean="0"/>
              <a:t>(är inte ett krav men tillhör god praxis)</a:t>
            </a:r>
          </a:p>
          <a:p>
            <a:pPr eaLnBrk="1" hangingPunct="1"/>
            <a:endParaRPr lang="en-US" altLang="sv-SE" sz="1800" smtClean="0"/>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331913"/>
            <a:ext cx="61214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619250" y="188913"/>
            <a:ext cx="5554663" cy="922337"/>
          </a:xfrm>
        </p:spPr>
        <p:txBody>
          <a:bodyPr/>
          <a:lstStyle/>
          <a:p>
            <a:pPr eaLnBrk="1" hangingPunct="1"/>
            <a:r>
              <a:rPr lang="sv-SE" altLang="sv-SE" smtClean="0"/>
              <a:t>6. Skyldigheter</a:t>
            </a:r>
          </a:p>
        </p:txBody>
      </p:sp>
      <p:sp>
        <p:nvSpPr>
          <p:cNvPr id="22531" name="Content Placeholder 2"/>
          <p:cNvSpPr>
            <a:spLocks noGrp="1"/>
          </p:cNvSpPr>
          <p:nvPr>
            <p:ph idx="4294967295"/>
          </p:nvPr>
        </p:nvSpPr>
        <p:spPr>
          <a:xfrm>
            <a:off x="539750" y="2636838"/>
            <a:ext cx="8229600" cy="2447925"/>
          </a:xfrm>
        </p:spPr>
        <p:txBody>
          <a:bodyPr/>
          <a:lstStyle/>
          <a:p>
            <a:pPr eaLnBrk="1" hangingPunct="1"/>
            <a:r>
              <a:rPr lang="sv-SE" altLang="sv-SE" sz="1200" u="sng" smtClean="0"/>
              <a:t>Återförsäljare</a:t>
            </a:r>
          </a:p>
          <a:p>
            <a:pPr eaLnBrk="1" hangingPunct="1">
              <a:buFontTx/>
              <a:buChar char="•"/>
            </a:pPr>
            <a:r>
              <a:rPr lang="sv-SE" altLang="sv-SE" sz="1200" smtClean="0"/>
              <a:t>Tillgängliggöra produktinformation för kunden.</a:t>
            </a:r>
          </a:p>
          <a:p>
            <a:pPr eaLnBrk="1" hangingPunct="1">
              <a:buFontTx/>
              <a:buChar char="•"/>
            </a:pPr>
            <a:r>
              <a:rPr lang="sv-SE" altLang="sv-SE" sz="1200" smtClean="0"/>
              <a:t>Ge kunden råd om barnsäkerhet och tillgängliga lösningar.</a:t>
            </a:r>
          </a:p>
          <a:p>
            <a:pPr eaLnBrk="1" hangingPunct="1">
              <a:buFontTx/>
              <a:buChar char="•"/>
            </a:pPr>
            <a:r>
              <a:rPr lang="sv-SE" altLang="sv-SE" sz="1200" smtClean="0"/>
              <a:t>Fråga alltid om installationshöjd vid mätning.</a:t>
            </a:r>
          </a:p>
          <a:p>
            <a:pPr eaLnBrk="1" hangingPunct="1">
              <a:buFontTx/>
              <a:buChar char="•"/>
            </a:pPr>
            <a:r>
              <a:rPr lang="sv-SE" altLang="sv-SE" sz="1200" smtClean="0"/>
              <a:t>Se till att kunden är medveten om att alla säkerhetsanordningar måste monteras på ett korrekt sätt för att produkten ska uppfylla kraven.</a:t>
            </a:r>
          </a:p>
          <a:p>
            <a:pPr eaLnBrk="1" hangingPunct="1">
              <a:buFontTx/>
              <a:buChar char="•"/>
            </a:pPr>
            <a:r>
              <a:rPr lang="sv-SE" altLang="sv-SE" sz="1200" smtClean="0"/>
              <a:t>Beställ bara solskydd som uppfyller kraven i barnsäkerhetsstandarden.</a:t>
            </a:r>
          </a:p>
          <a:p>
            <a:pPr eaLnBrk="1" hangingPunct="1">
              <a:buFontTx/>
              <a:buChar char="•"/>
            </a:pPr>
            <a:r>
              <a:rPr lang="sv-SE" altLang="sv-SE" sz="1200" smtClean="0"/>
              <a:t>Följ anvisningarna för att montera solskydd på ett barnsäkert sätt.</a:t>
            </a:r>
          </a:p>
          <a:p>
            <a:pPr eaLnBrk="1" hangingPunct="1">
              <a:buFontTx/>
              <a:buChar char="•"/>
            </a:pPr>
            <a:r>
              <a:rPr lang="sv-SE" altLang="sv-SE" sz="1200" smtClean="0"/>
              <a:t>Utbilda alla anställda i barnsäkerhetskrav (är inte ett krav men tillhör god praxis).</a:t>
            </a:r>
          </a:p>
          <a:p>
            <a:pPr eaLnBrk="1" hangingPunct="1">
              <a:buFontTx/>
              <a:buChar char="•"/>
            </a:pPr>
            <a:r>
              <a:rPr lang="sv-SE" altLang="sv-SE" sz="1200" smtClean="0"/>
              <a:t>Utbilda montörer i barnsäkerhetskrav (är inte ett krav men tillhör god praxis).</a:t>
            </a:r>
          </a:p>
          <a:p>
            <a:pPr eaLnBrk="1" hangingPunct="1">
              <a:buFontTx/>
              <a:buChar char="•"/>
            </a:pPr>
            <a:r>
              <a:rPr lang="sv-SE" altLang="sv-SE" sz="1200" smtClean="0"/>
              <a:t>Arkivera all beställningsinformation för framtida behov (förslagsvis minst tio år).</a:t>
            </a:r>
            <a:endParaRPr lang="en-US" altLang="sv-SE" sz="1200" smtClean="0"/>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836613"/>
            <a:ext cx="61214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468313" y="1557338"/>
            <a:ext cx="8229600" cy="3167062"/>
          </a:xfrm>
        </p:spPr>
        <p:txBody>
          <a:bodyPr/>
          <a:lstStyle/>
          <a:p>
            <a:pPr eaLnBrk="1" hangingPunct="1"/>
            <a:r>
              <a:rPr lang="sv-SE" altLang="sv-SE" sz="1400" u="sng" smtClean="0"/>
              <a:t>Allvarliga konsekvenser om man inte följer standarden</a:t>
            </a:r>
          </a:p>
          <a:p>
            <a:pPr eaLnBrk="1" hangingPunct="1">
              <a:buFontTx/>
              <a:buChar char="•"/>
            </a:pPr>
            <a:r>
              <a:rPr lang="sv-SE" altLang="sv-SE" sz="1400" smtClean="0"/>
              <a:t>Barn kan dö eller skadas allvarligt!</a:t>
            </a:r>
          </a:p>
          <a:p>
            <a:pPr eaLnBrk="1" hangingPunct="1">
              <a:buFontTx/>
              <a:buChar char="•"/>
            </a:pPr>
            <a:r>
              <a:rPr lang="sv-SE" altLang="sv-SE" sz="1400" smtClean="0"/>
              <a:t>Obligatorisk standard som nu omfattas av lagstiftning</a:t>
            </a:r>
          </a:p>
          <a:p>
            <a:pPr eaLnBrk="1" hangingPunct="1">
              <a:buFontTx/>
              <a:buChar char="•"/>
            </a:pPr>
            <a:r>
              <a:rPr lang="sv-SE" altLang="sv-SE" sz="1400" smtClean="0"/>
              <a:t>Företag kan åtalas för oaktsamhetsbrott eller vållande till annans död</a:t>
            </a:r>
          </a:p>
          <a:p>
            <a:pPr eaLnBrk="1" hangingPunct="1">
              <a:buFontTx/>
              <a:buChar char="•"/>
            </a:pPr>
            <a:r>
              <a:rPr lang="sv-SE" altLang="sv-SE" sz="1400" smtClean="0"/>
              <a:t>Frihetsberövande straff kommer att tillämpas</a:t>
            </a:r>
          </a:p>
          <a:p>
            <a:pPr eaLnBrk="1" hangingPunct="1"/>
            <a:endParaRPr lang="sv-SE" altLang="sv-SE" sz="1400" smtClean="0"/>
          </a:p>
          <a:p>
            <a:pPr eaLnBrk="1" hangingPunct="1"/>
            <a:r>
              <a:rPr lang="sv-SE" altLang="sv-SE" sz="1400" u="sng" smtClean="0"/>
              <a:t>Åtal kan omfatta:</a:t>
            </a:r>
          </a:p>
          <a:p>
            <a:pPr lvl="1" eaLnBrk="1" hangingPunct="1"/>
            <a:r>
              <a:rPr lang="sv-SE" altLang="sv-SE" sz="1400" smtClean="0"/>
              <a:t>tillverkare</a:t>
            </a:r>
          </a:p>
          <a:p>
            <a:pPr lvl="1" eaLnBrk="1" hangingPunct="1"/>
            <a:r>
              <a:rPr lang="sv-SE" altLang="sv-SE" sz="1400" smtClean="0"/>
              <a:t>säljorganisation</a:t>
            </a:r>
          </a:p>
          <a:p>
            <a:pPr lvl="1" eaLnBrk="1" hangingPunct="1"/>
            <a:r>
              <a:rPr lang="sv-SE" altLang="sv-SE" sz="1400" smtClean="0"/>
              <a:t>återförsäljare/montör/installatör</a:t>
            </a:r>
          </a:p>
          <a:p>
            <a:pPr lvl="1" eaLnBrk="1" hangingPunct="1"/>
            <a:r>
              <a:rPr lang="sv-SE" altLang="sv-SE" sz="1400" smtClean="0"/>
              <a:t>designer etc</a:t>
            </a:r>
          </a:p>
          <a:p>
            <a:pPr eaLnBrk="1" hangingPunct="1"/>
            <a:endParaRPr lang="en-US" altLang="sv-SE" sz="1800" smtClean="0"/>
          </a:p>
          <a:p>
            <a:pPr eaLnBrk="1" hangingPunct="1"/>
            <a:endParaRPr lang="en-US" altLang="sv-SE" sz="1800" smtClean="0"/>
          </a:p>
        </p:txBody>
      </p:sp>
      <p:sp>
        <p:nvSpPr>
          <p:cNvPr id="23555" name="Title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algn="ctr" eaLnBrk="1" hangingPunct="1">
              <a:spcBef>
                <a:spcPct val="0"/>
              </a:spcBef>
            </a:pPr>
            <a:r>
              <a:rPr lang="sv-SE" altLang="sv-SE"/>
              <a:t>6. Skyldigheter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68313" y="260350"/>
            <a:ext cx="8229600" cy="1143000"/>
          </a:xfrm>
        </p:spPr>
        <p:txBody>
          <a:bodyPr/>
          <a:lstStyle/>
          <a:p>
            <a:pPr eaLnBrk="1" hangingPunct="1"/>
            <a:r>
              <a:rPr lang="sv-SE" altLang="sv-SE" smtClean="0"/>
              <a:t>7. Reparationer och ersättningsprodukter</a:t>
            </a:r>
          </a:p>
        </p:txBody>
      </p:sp>
      <p:sp>
        <p:nvSpPr>
          <p:cNvPr id="24579" name="Content Placeholder 2"/>
          <p:cNvSpPr>
            <a:spLocks noGrp="1"/>
          </p:cNvSpPr>
          <p:nvPr>
            <p:ph idx="4294967295"/>
          </p:nvPr>
        </p:nvSpPr>
        <p:spPr>
          <a:xfrm>
            <a:off x="457200" y="1711325"/>
            <a:ext cx="8229600" cy="2870200"/>
          </a:xfrm>
        </p:spPr>
        <p:txBody>
          <a:bodyPr/>
          <a:lstStyle/>
          <a:p>
            <a:pPr marL="0" indent="0" eaLnBrk="1" hangingPunct="1"/>
            <a:r>
              <a:rPr lang="sv-SE" altLang="sv-SE" sz="1400" b="1" dirty="0" smtClean="0"/>
              <a:t>Reparationer:</a:t>
            </a:r>
          </a:p>
          <a:p>
            <a:pPr marL="0" indent="0" eaLnBrk="1" hangingPunct="1">
              <a:buFontTx/>
              <a:buChar char="•"/>
            </a:pPr>
            <a:r>
              <a:rPr lang="sv-SE" altLang="sv-SE" sz="1400" dirty="0"/>
              <a:t> </a:t>
            </a:r>
            <a:r>
              <a:rPr lang="sv-SE" altLang="sv-SE" sz="1400" dirty="0" smtClean="0"/>
              <a:t>Det är inget krav att barnsäkra produkter vid reparation, men vi på Hunter Douglas rekommenderar att detta görs. Passa även på att erbjuda att barnsäkra övriga solskydd i hemmet/lokalen.</a:t>
            </a:r>
          </a:p>
          <a:p>
            <a:pPr marL="0" indent="0" eaLnBrk="1" hangingPunct="1"/>
            <a:endParaRPr lang="en-GB" altLang="sv-SE" sz="1400" dirty="0" smtClean="0"/>
          </a:p>
          <a:p>
            <a:pPr marL="0" indent="0" eaLnBrk="1" hangingPunct="1"/>
            <a:r>
              <a:rPr lang="sv-SE" altLang="sv-SE" sz="1400" b="1" dirty="0" smtClean="0"/>
              <a:t>Ersättningsprodukter: </a:t>
            </a:r>
          </a:p>
          <a:p>
            <a:pPr marL="0" indent="0" eaLnBrk="1" hangingPunct="1">
              <a:buFontTx/>
              <a:buChar char="•"/>
            </a:pPr>
            <a:r>
              <a:rPr lang="sv-SE" altLang="sv-SE" sz="1400" dirty="0" smtClean="0"/>
              <a:t>Alla produkter som ersätter solskydd som tillverkats före publikationsdatumet måste uppfylla kraven.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68313" y="260350"/>
            <a:ext cx="8229600" cy="1143000"/>
          </a:xfrm>
        </p:spPr>
        <p:txBody>
          <a:bodyPr/>
          <a:lstStyle/>
          <a:p>
            <a:pPr eaLnBrk="1" hangingPunct="1"/>
            <a:r>
              <a:rPr lang="sv-SE" altLang="sv-SE" smtClean="0"/>
              <a:t>8. Solskydd för projekt/kontrakt</a:t>
            </a:r>
          </a:p>
        </p:txBody>
      </p:sp>
      <p:sp>
        <p:nvSpPr>
          <p:cNvPr id="25603" name="Content Placeholder 2"/>
          <p:cNvSpPr>
            <a:spLocks noGrp="1"/>
          </p:cNvSpPr>
          <p:nvPr>
            <p:ph idx="4294967295"/>
          </p:nvPr>
        </p:nvSpPr>
        <p:spPr>
          <a:xfrm>
            <a:off x="457200" y="1600200"/>
            <a:ext cx="8229600" cy="3052763"/>
          </a:xfrm>
        </p:spPr>
        <p:txBody>
          <a:bodyPr/>
          <a:lstStyle/>
          <a:p>
            <a:pPr marL="457200" indent="-457200" eaLnBrk="1" hangingPunct="1">
              <a:buFontTx/>
              <a:buChar char="•"/>
            </a:pPr>
            <a:r>
              <a:rPr lang="sv-SE" altLang="sv-SE" sz="1400" smtClean="0"/>
              <a:t>Solskydd som inte är barnsäkra (längre kedjor, inga säkerhetsanordningar etc) är tillåtna när det gäller projekt/kontrakt.</a:t>
            </a:r>
          </a:p>
          <a:p>
            <a:pPr marL="457200" indent="-457200" eaLnBrk="1" hangingPunct="1">
              <a:buFontTx/>
              <a:buChar char="•"/>
            </a:pPr>
            <a:r>
              <a:rPr lang="sv-SE" altLang="sv-SE" sz="1400" smtClean="0"/>
              <a:t>Definition: </a:t>
            </a:r>
            <a:r>
              <a:rPr lang="sv-SE" altLang="sv-SE" sz="1400" u="sng" smtClean="0"/>
              <a:t>Endast</a:t>
            </a:r>
            <a:r>
              <a:rPr lang="sv-SE" altLang="sv-SE" sz="1400" smtClean="0"/>
              <a:t> inomhussolskydd som ska monteras i utrymmen som det är osannolikt att barn har tillgång till, exempelvis arbetslokaler - kontor, fabriker, laboratorier etc. </a:t>
            </a:r>
          </a:p>
          <a:p>
            <a:pPr marL="457200" indent="-457200" eaLnBrk="1" hangingPunct="1">
              <a:buFontTx/>
              <a:buChar char="•"/>
            </a:pPr>
            <a:r>
              <a:rPr lang="sv-SE" altLang="sv-SE" sz="1400" smtClean="0"/>
              <a:t>Alternativ varningsmärkning från tillverkaren på solskyddet: </a:t>
            </a:r>
            <a:r>
              <a:rPr lang="sv-SE" altLang="sv-SE" sz="1400" i="1" smtClean="0"/>
              <a:t>Produkten är avsedd för montering i utrymmen som det är osannolikt att barn har tillgång till (kontor, fabriker ...)</a:t>
            </a:r>
          </a:p>
          <a:p>
            <a:pPr marL="457200" indent="-457200" eaLnBrk="1" hangingPunct="1">
              <a:buFontTx/>
              <a:buChar char="•"/>
            </a:pPr>
            <a:r>
              <a:rPr lang="sv-SE" altLang="sv-SE" sz="1400" smtClean="0"/>
              <a:t>Projektägaren/återförsäljaren måste ange detta vid beställningen.</a:t>
            </a:r>
          </a:p>
          <a:p>
            <a:pPr marL="457200" indent="-457200" eaLnBrk="1" hangingPunct="1">
              <a:buFontTx/>
              <a:buChar char="•"/>
            </a:pPr>
            <a:r>
              <a:rPr lang="sv-SE" altLang="sv-SE" sz="1400" smtClean="0"/>
              <a:t>Specifika texter kommer att läggas till fakturor och följesedlar för att informera dig och projektägaren.</a:t>
            </a:r>
          </a:p>
          <a:p>
            <a:pPr marL="457200" indent="-457200" eaLnBrk="1" hangingPunct="1"/>
            <a:endParaRPr lang="sv-SE" altLang="sv-SE"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835150" y="260350"/>
            <a:ext cx="5257800" cy="720725"/>
          </a:xfrm>
        </p:spPr>
        <p:txBody>
          <a:bodyPr/>
          <a:lstStyle/>
          <a:p>
            <a:pPr eaLnBrk="1" hangingPunct="1"/>
            <a:r>
              <a:rPr lang="sv-SE" altLang="sv-SE" smtClean="0"/>
              <a:t>9: Vanliga frågor</a:t>
            </a:r>
          </a:p>
        </p:txBody>
      </p:sp>
      <p:graphicFrame>
        <p:nvGraphicFramePr>
          <p:cNvPr id="32787" name="Group 19"/>
          <p:cNvGraphicFramePr>
            <a:graphicFrameLocks noGrp="1"/>
          </p:cNvGraphicFramePr>
          <p:nvPr/>
        </p:nvGraphicFramePr>
        <p:xfrm>
          <a:off x="755650" y="1052513"/>
          <a:ext cx="7345363" cy="3708400"/>
        </p:xfrm>
        <a:graphic>
          <a:graphicData uri="http://schemas.openxmlformats.org/drawingml/2006/table">
            <a:tbl>
              <a:tblPr/>
              <a:tblGrid>
                <a:gridCol w="673100"/>
                <a:gridCol w="2963863"/>
                <a:gridCol w="3708400"/>
              </a:tblGrid>
              <a:tr h="1990725">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HelveticaNeueLT Std Cn" pitchFamily="34"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Min kund ringer och berättar att hennes barn varit nära att förolyckas av de solskydd som jag sålt/monterat - vem ska jag kontakta på VARUMÄRKE och vad ska jag göra?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Kontakta alltid tillverkarens/säljorganisationens serviceavdelning. Erbjud en anpassning av solskyddet till en säkrare produkt.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sv-SE" sz="14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7675">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600" b="0" i="0" u="none" strike="noStrike" cap="none" normalizeH="0" baseline="0" smtClean="0">
                          <a:ln>
                            <a:noFill/>
                          </a:ln>
                          <a:solidFill>
                            <a:schemeClr val="tx1"/>
                          </a:solidFill>
                          <a:effectLst/>
                          <a:latin typeface="HelveticaNeueLT Std Cn" pitchFamily="34"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Ett barn har skadats allvarligt av ett solskydd som jag har sålt/monterat. Vem ska jag kontakta på VARUMÄRKE och vad ska jag göra?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Kontakta alltid tillverkarens/säljorganisationens serviceavdelning.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sv-SE" sz="14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619250" y="188913"/>
            <a:ext cx="5638800" cy="1008062"/>
          </a:xfrm>
        </p:spPr>
        <p:txBody>
          <a:bodyPr/>
          <a:lstStyle/>
          <a:p>
            <a:pPr eaLnBrk="1" hangingPunct="1"/>
            <a:r>
              <a:rPr lang="sv-SE" altLang="sv-SE" smtClean="0"/>
              <a:t>9: Vanliga frågor</a:t>
            </a:r>
          </a:p>
        </p:txBody>
      </p:sp>
      <p:graphicFrame>
        <p:nvGraphicFramePr>
          <p:cNvPr id="213013" name="Group 21"/>
          <p:cNvGraphicFramePr>
            <a:graphicFrameLocks noGrp="1"/>
          </p:cNvGraphicFramePr>
          <p:nvPr/>
        </p:nvGraphicFramePr>
        <p:xfrm>
          <a:off x="539750" y="981075"/>
          <a:ext cx="8208963" cy="4064001"/>
        </p:xfrm>
        <a:graphic>
          <a:graphicData uri="http://schemas.openxmlformats.org/drawingml/2006/table">
            <a:tbl>
              <a:tblPr/>
              <a:tblGrid>
                <a:gridCol w="752475"/>
                <a:gridCol w="3311525"/>
                <a:gridCol w="4144963"/>
              </a:tblGrid>
              <a:tr h="1354138">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Vad ska jag göra om min kund inte vill ha någon kedjesträckare monterad?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Erbjud en annan manövreringslösning.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Detta borde ha diskuterats vid beställningstillfället.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Kan min kund skriva på ett avtal om avstående för att få en längre manövreringskedja?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Nej, du får inte erbjuda kunden något avtal om avstående.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Vad gäller för reservdelar?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De finns fortfarande till försäljning. De reservdelar som har att göra med linor och kedjor, exempelvis barnsäkerhetstillbehör, kommer emellertid att levereras med varningar och råd. Detta är upp till tillverkaren att avgöra.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763713" y="188913"/>
            <a:ext cx="5133975" cy="720725"/>
          </a:xfrm>
        </p:spPr>
        <p:txBody>
          <a:bodyPr/>
          <a:lstStyle/>
          <a:p>
            <a:pPr eaLnBrk="1" hangingPunct="1"/>
            <a:r>
              <a:rPr lang="sv-SE" altLang="sv-SE" smtClean="0"/>
              <a:t>9: Vanliga frågor</a:t>
            </a:r>
          </a:p>
        </p:txBody>
      </p:sp>
      <p:graphicFrame>
        <p:nvGraphicFramePr>
          <p:cNvPr id="214037" name="Group 21"/>
          <p:cNvGraphicFramePr>
            <a:graphicFrameLocks noGrp="1"/>
          </p:cNvGraphicFramePr>
          <p:nvPr/>
        </p:nvGraphicFramePr>
        <p:xfrm>
          <a:off x="539750" y="836613"/>
          <a:ext cx="8208963" cy="4065588"/>
        </p:xfrm>
        <a:graphic>
          <a:graphicData uri="http://schemas.openxmlformats.org/drawingml/2006/table">
            <a:tbl>
              <a:tblPr/>
              <a:tblGrid>
                <a:gridCol w="752475"/>
                <a:gridCol w="3311525"/>
                <a:gridCol w="4144963"/>
              </a:tblGrid>
              <a:tr h="1354138">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Vad gäller för mycket korta eller handikappade personer?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Leverera och montera alltid en produkt som uppfyller kraven. Föreslå en lösning som gör att solskydden kan manövreras av kunden och som uppfyller kraven i standarden.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Hur ska man förhålla sig till ett solskydd som monteras vid ett litet fönster på golvnivå?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På den höjden blir du tvungen att erbjuda en de facto säker lösning (motorstyrning, vevaxel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Vad ska jag göra om kunden vägrar låta mig montera säkerhetsanordningen?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Montera inte solskyddet! Avlägsna beslagen från väggen/taket. Kunden är tillåten att montera solskydden själv, men informera om barnsäkerhet!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2051050" y="188913"/>
            <a:ext cx="4918075" cy="865187"/>
          </a:xfrm>
        </p:spPr>
        <p:txBody>
          <a:bodyPr/>
          <a:lstStyle/>
          <a:p>
            <a:pPr eaLnBrk="1" hangingPunct="1"/>
            <a:r>
              <a:rPr lang="sv-SE" altLang="sv-SE" smtClean="0"/>
              <a:t>9: Vanliga frågor</a:t>
            </a:r>
          </a:p>
        </p:txBody>
      </p:sp>
      <p:graphicFrame>
        <p:nvGraphicFramePr>
          <p:cNvPr id="215061" name="Group 21"/>
          <p:cNvGraphicFramePr>
            <a:graphicFrameLocks noGrp="1"/>
          </p:cNvGraphicFramePr>
          <p:nvPr/>
        </p:nvGraphicFramePr>
        <p:xfrm>
          <a:off x="468313" y="908050"/>
          <a:ext cx="8208962" cy="4064001"/>
        </p:xfrm>
        <a:graphic>
          <a:graphicData uri="http://schemas.openxmlformats.org/drawingml/2006/table">
            <a:tbl>
              <a:tblPr/>
              <a:tblGrid>
                <a:gridCol w="752475"/>
                <a:gridCol w="3311525"/>
                <a:gridCol w="4144962"/>
              </a:tblGrid>
              <a:tr h="1354138">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Om jag använder ett tillbehör som får solskyddets lina att brista vid belastning, måste jag ändå montera ett fäste för linan?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Ja. Montera alltid fästet minst 1,5 m från golvet.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sv-SE" sz="14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Om produkten förses med en kortare kedja, måste jag ändå montera en kedjesträckare?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Ja. Om öglan inte är utrustad med ett tillbehör som får den att brista vid belastning ska en kedjesträckare alltid installeras.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sv-SE" sz="1400" b="0" i="0" u="none" strike="noStrike" cap="none" normalizeH="0" baseline="0" smtClean="0">
                        <a:ln>
                          <a:noFill/>
                        </a:ln>
                        <a:solidFill>
                          <a:schemeClr val="tx1"/>
                        </a:solidFill>
                        <a:effectLst/>
                        <a:latin typeface="HelveticaNeueLT Std Cn"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Är manövreringssystem med en enda lina (som ibland kallas 'SmartCord') barnsäkra?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HelveticaNeueLT Std Cn" pitchFamily="34" charset="0"/>
                          <a:cs typeface="Arial" charset="0"/>
                        </a:defRPr>
                      </a:lvl1pPr>
                      <a:lvl2pPr>
                        <a:spcBef>
                          <a:spcPct val="20000"/>
                        </a:spcBef>
                        <a:defRPr sz="1400">
                          <a:solidFill>
                            <a:schemeClr val="tx1"/>
                          </a:solidFill>
                          <a:latin typeface="HelveticaNeueLT Std Cn" pitchFamily="34" charset="0"/>
                          <a:cs typeface="Arial" charset="0"/>
                        </a:defRPr>
                      </a:lvl2pPr>
                      <a:lvl3pPr marL="1143000" indent="-228600">
                        <a:spcBef>
                          <a:spcPct val="20000"/>
                        </a:spcBef>
                        <a:defRPr sz="1400">
                          <a:solidFill>
                            <a:schemeClr val="tx1"/>
                          </a:solidFill>
                          <a:latin typeface="HelveticaNeueLT Std Cn" pitchFamily="34" charset="0"/>
                          <a:cs typeface="Arial" charset="0"/>
                        </a:defRPr>
                      </a:lvl3pPr>
                      <a:lvl4pPr marL="1600200" indent="-228600">
                        <a:spcBef>
                          <a:spcPct val="20000"/>
                        </a:spcBef>
                        <a:defRPr sz="1000">
                          <a:solidFill>
                            <a:schemeClr val="tx1"/>
                          </a:solidFill>
                          <a:latin typeface="HelveticaNeueLT Std Cn" pitchFamily="34" charset="0"/>
                          <a:cs typeface="Arial" charset="0"/>
                        </a:defRPr>
                      </a:lvl4pPr>
                      <a:lvl5pPr marL="2057400" indent="-228600">
                        <a:spcBef>
                          <a:spcPct val="20000"/>
                        </a:spcBef>
                        <a:defRPr sz="1000">
                          <a:solidFill>
                            <a:schemeClr val="tx1"/>
                          </a:solidFill>
                          <a:latin typeface="HelveticaNeueLT Std Cn" pitchFamily="34" charset="0"/>
                          <a:cs typeface="Arial" charset="0"/>
                        </a:defRPr>
                      </a:lvl5pPr>
                      <a:lvl6pPr marL="2514600" indent="-228600" fontAlgn="base">
                        <a:spcBef>
                          <a:spcPct val="20000"/>
                        </a:spcBef>
                        <a:spcAft>
                          <a:spcPct val="0"/>
                        </a:spcAft>
                        <a:defRPr sz="1000">
                          <a:solidFill>
                            <a:schemeClr val="tx1"/>
                          </a:solidFill>
                          <a:latin typeface="HelveticaNeueLT Std Cn" pitchFamily="34" charset="0"/>
                          <a:cs typeface="Arial" charset="0"/>
                        </a:defRPr>
                      </a:lvl6pPr>
                      <a:lvl7pPr marL="2971800" indent="-228600" fontAlgn="base">
                        <a:spcBef>
                          <a:spcPct val="20000"/>
                        </a:spcBef>
                        <a:spcAft>
                          <a:spcPct val="0"/>
                        </a:spcAft>
                        <a:defRPr sz="1000">
                          <a:solidFill>
                            <a:schemeClr val="tx1"/>
                          </a:solidFill>
                          <a:latin typeface="HelveticaNeueLT Std Cn" pitchFamily="34" charset="0"/>
                          <a:cs typeface="Arial" charset="0"/>
                        </a:defRPr>
                      </a:lvl7pPr>
                      <a:lvl8pPr marL="3429000" indent="-228600" fontAlgn="base">
                        <a:spcBef>
                          <a:spcPct val="20000"/>
                        </a:spcBef>
                        <a:spcAft>
                          <a:spcPct val="0"/>
                        </a:spcAft>
                        <a:defRPr sz="1000">
                          <a:solidFill>
                            <a:schemeClr val="tx1"/>
                          </a:solidFill>
                          <a:latin typeface="HelveticaNeueLT Std Cn" pitchFamily="34" charset="0"/>
                          <a:cs typeface="Arial" charset="0"/>
                        </a:defRPr>
                      </a:lvl8pPr>
                      <a:lvl9pPr marL="3886200" indent="-228600" fontAlgn="base">
                        <a:spcBef>
                          <a:spcPct val="20000"/>
                        </a:spcBef>
                        <a:spcAft>
                          <a:spcPct val="0"/>
                        </a:spcAft>
                        <a:defRPr sz="1000">
                          <a:solidFill>
                            <a:schemeClr val="tx1"/>
                          </a:solidFill>
                          <a:latin typeface="HelveticaNeueLT Std Cn"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1400" b="0" i="0" u="none" strike="noStrike" cap="none" normalizeH="0" baseline="0" smtClean="0">
                          <a:ln>
                            <a:noFill/>
                          </a:ln>
                          <a:solidFill>
                            <a:schemeClr val="tx1"/>
                          </a:solidFill>
                          <a:effectLst/>
                          <a:latin typeface="HelveticaNeueLT Std Cn" pitchFamily="34" charset="0"/>
                          <a:cs typeface="Arial" charset="0"/>
                        </a:rPr>
                        <a:t>De är säkrare, men inte helt säkra. Så länge den in- och utdragbara linan uppfyller standardens längdkrav behöver du inte tillhandahålla eller montera något fäste för den.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sv-SE" altLang="sv-SE" smtClean="0"/>
              <a:t>Slut på presentationen.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68313" y="260350"/>
            <a:ext cx="8229600" cy="1143000"/>
          </a:xfrm>
        </p:spPr>
        <p:txBody>
          <a:bodyPr/>
          <a:lstStyle/>
          <a:p>
            <a:pPr eaLnBrk="1" hangingPunct="1"/>
            <a:r>
              <a:rPr lang="sv-SE" altLang="sv-SE" smtClean="0"/>
              <a:t>Innehåll</a:t>
            </a:r>
          </a:p>
        </p:txBody>
      </p:sp>
      <p:sp>
        <p:nvSpPr>
          <p:cNvPr id="4099" name="Content Placeholder 2"/>
          <p:cNvSpPr>
            <a:spLocks noGrp="1"/>
          </p:cNvSpPr>
          <p:nvPr>
            <p:ph idx="4294967295"/>
          </p:nvPr>
        </p:nvSpPr>
        <p:spPr>
          <a:xfrm>
            <a:off x="468313" y="1628775"/>
            <a:ext cx="4330700" cy="2879725"/>
          </a:xfrm>
        </p:spPr>
        <p:txBody>
          <a:bodyPr/>
          <a:lstStyle/>
          <a:p>
            <a:pPr marL="514350" indent="-514350" eaLnBrk="1" hangingPunct="1">
              <a:lnSpc>
                <a:spcPct val="80000"/>
              </a:lnSpc>
              <a:buFontTx/>
              <a:buAutoNum type="arabicPeriod"/>
            </a:pPr>
            <a:r>
              <a:rPr lang="sv-SE" altLang="sv-SE" sz="1800" smtClean="0"/>
              <a:t>Inledning och bakgrund </a:t>
            </a:r>
          </a:p>
          <a:p>
            <a:pPr marL="514350" indent="-514350" eaLnBrk="1" hangingPunct="1">
              <a:lnSpc>
                <a:spcPct val="80000"/>
              </a:lnSpc>
              <a:buFontTx/>
              <a:buAutoNum type="arabicPeriod"/>
            </a:pPr>
            <a:r>
              <a:rPr lang="sv-SE" altLang="sv-SE" sz="1800" smtClean="0"/>
              <a:t>Standarder</a:t>
            </a:r>
          </a:p>
          <a:p>
            <a:pPr marL="514350" indent="-514350" eaLnBrk="1" hangingPunct="1">
              <a:lnSpc>
                <a:spcPct val="80000"/>
              </a:lnSpc>
              <a:buFontTx/>
              <a:buAutoNum type="arabicPeriod"/>
            </a:pPr>
            <a:r>
              <a:rPr lang="sv-SE" altLang="sv-SE" sz="1800" smtClean="0"/>
              <a:t>Tillämpningsområde för EN13120</a:t>
            </a:r>
          </a:p>
          <a:p>
            <a:pPr marL="514350" indent="-514350" eaLnBrk="1" hangingPunct="1">
              <a:lnSpc>
                <a:spcPct val="80000"/>
              </a:lnSpc>
              <a:buFontTx/>
              <a:buAutoNum type="arabicPeriod"/>
            </a:pPr>
            <a:r>
              <a:rPr lang="sv-SE" altLang="sv-SE" sz="1800" smtClean="0"/>
              <a:t>Viktiga krav</a:t>
            </a:r>
          </a:p>
          <a:p>
            <a:pPr marL="514350" indent="-514350" eaLnBrk="1" hangingPunct="1">
              <a:lnSpc>
                <a:spcPct val="80000"/>
              </a:lnSpc>
              <a:buFontTx/>
              <a:buAutoNum type="arabicPeriod"/>
            </a:pPr>
            <a:r>
              <a:rPr lang="sv-SE" altLang="sv-SE" sz="1800" smtClean="0"/>
              <a:t>Barnsäkra produkter</a:t>
            </a:r>
          </a:p>
          <a:p>
            <a:pPr marL="514350" indent="-514350" eaLnBrk="1" hangingPunct="1">
              <a:lnSpc>
                <a:spcPct val="80000"/>
              </a:lnSpc>
              <a:buFontTx/>
              <a:buAutoNum type="arabicPeriod"/>
            </a:pPr>
            <a:r>
              <a:rPr lang="sv-SE" altLang="sv-SE" sz="1800" smtClean="0"/>
              <a:t>Skyldigheter</a:t>
            </a:r>
          </a:p>
          <a:p>
            <a:pPr marL="514350" indent="-514350" eaLnBrk="1" hangingPunct="1">
              <a:lnSpc>
                <a:spcPct val="80000"/>
              </a:lnSpc>
              <a:buFontTx/>
              <a:buAutoNum type="arabicPeriod"/>
            </a:pPr>
            <a:r>
              <a:rPr lang="sv-SE" altLang="sv-SE" sz="1800" smtClean="0"/>
              <a:t>Reparationer och ersättningsprodukter</a:t>
            </a:r>
          </a:p>
          <a:p>
            <a:pPr marL="514350" indent="-514350" eaLnBrk="1" hangingPunct="1">
              <a:lnSpc>
                <a:spcPct val="80000"/>
              </a:lnSpc>
              <a:buFontTx/>
              <a:buAutoNum type="arabicPeriod"/>
            </a:pPr>
            <a:r>
              <a:rPr lang="sv-SE" altLang="sv-SE" sz="1800" smtClean="0"/>
              <a:t>Solskydd för projekt/kontrakt</a:t>
            </a:r>
          </a:p>
          <a:p>
            <a:pPr marL="514350" indent="-514350" eaLnBrk="1" hangingPunct="1">
              <a:lnSpc>
                <a:spcPct val="80000"/>
              </a:lnSpc>
              <a:buFontTx/>
              <a:buAutoNum type="arabicPeriod"/>
            </a:pPr>
            <a:r>
              <a:rPr lang="sv-SE" altLang="sv-SE" sz="1800" smtClean="0"/>
              <a:t>Vanliga frågor</a:t>
            </a:r>
          </a:p>
        </p:txBody>
      </p:sp>
      <p:pic>
        <p:nvPicPr>
          <p:cNvPr id="4100" name="Picture 3" descr="KIND_P2_PDF_M&amp;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196975"/>
            <a:ext cx="314325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68313" y="260350"/>
            <a:ext cx="8229600" cy="1143000"/>
          </a:xfrm>
        </p:spPr>
        <p:txBody>
          <a:bodyPr/>
          <a:lstStyle/>
          <a:p>
            <a:pPr eaLnBrk="1" hangingPunct="1"/>
            <a:r>
              <a:rPr lang="sv-SE" altLang="sv-SE" smtClean="0"/>
              <a:t>1. Inledning och bakgrund</a:t>
            </a:r>
          </a:p>
        </p:txBody>
      </p:sp>
      <p:sp>
        <p:nvSpPr>
          <p:cNvPr id="5123" name="Content Placeholder 2"/>
          <p:cNvSpPr>
            <a:spLocks noGrp="1"/>
          </p:cNvSpPr>
          <p:nvPr>
            <p:ph idx="4294967295"/>
          </p:nvPr>
        </p:nvSpPr>
        <p:spPr>
          <a:xfrm>
            <a:off x="457200" y="1600200"/>
            <a:ext cx="8229600" cy="3341688"/>
          </a:xfrm>
        </p:spPr>
        <p:txBody>
          <a:bodyPr/>
          <a:lstStyle/>
          <a:p>
            <a:pPr eaLnBrk="1" hangingPunct="1">
              <a:lnSpc>
                <a:spcPct val="80000"/>
              </a:lnSpc>
            </a:pPr>
            <a:r>
              <a:rPr lang="sv-SE" altLang="sv-SE" sz="1400" smtClean="0"/>
              <a:t>Antalet rapporterade olyckshändelser gällande barn och solskyddsprodukter har ökat.</a:t>
            </a:r>
          </a:p>
          <a:p>
            <a:pPr eaLnBrk="1" hangingPunct="1">
              <a:lnSpc>
                <a:spcPct val="80000"/>
              </a:lnSpc>
            </a:pPr>
            <a:r>
              <a:rPr lang="sv-SE" altLang="sv-SE" sz="1400" smtClean="0"/>
              <a:t>EU: minst 129 barn på sjukhus sedan 1998.</a:t>
            </a:r>
          </a:p>
          <a:p>
            <a:pPr eaLnBrk="1" hangingPunct="1">
              <a:lnSpc>
                <a:spcPct val="80000"/>
              </a:lnSpc>
            </a:pPr>
            <a:r>
              <a:rPr lang="sv-SE" altLang="sv-SE" sz="1400" smtClean="0"/>
              <a:t>Storbritannien: de senaste fem åren har i genomsnitt fyra barn dött varje år. Före slutet av 2013 hade tre dödsolyckor inträffat.</a:t>
            </a:r>
          </a:p>
          <a:p>
            <a:pPr eaLnBrk="1" hangingPunct="1">
              <a:lnSpc>
                <a:spcPct val="80000"/>
              </a:lnSpc>
            </a:pPr>
            <a:r>
              <a:rPr lang="sv-SE" altLang="sv-SE" sz="1400" smtClean="0"/>
              <a:t>Irland, Finland, Nederländerna, Storbritannien, Turkiet: minst tio dödsolyckor mellan 2008 och 2010. </a:t>
            </a:r>
          </a:p>
          <a:p>
            <a:pPr eaLnBrk="1" hangingPunct="1">
              <a:lnSpc>
                <a:spcPct val="80000"/>
              </a:lnSpc>
            </a:pPr>
            <a:r>
              <a:rPr lang="sv-SE" altLang="sv-SE" sz="1400" smtClean="0"/>
              <a:t>USA: 119 dödsfall och 111 mycket allvarliga olyckor sedan 1999. </a:t>
            </a:r>
          </a:p>
          <a:p>
            <a:pPr eaLnBrk="1" hangingPunct="1">
              <a:lnSpc>
                <a:spcPct val="80000"/>
              </a:lnSpc>
            </a:pPr>
            <a:r>
              <a:rPr lang="sv-SE" altLang="sv-SE" sz="1400" smtClean="0"/>
              <a:t>Kanada: 28 dödsfall och 23 mycket allvarliga olyckor sedan 1986. </a:t>
            </a:r>
          </a:p>
          <a:p>
            <a:pPr eaLnBrk="1" hangingPunct="1">
              <a:lnSpc>
                <a:spcPct val="80000"/>
              </a:lnSpc>
            </a:pPr>
            <a:r>
              <a:rPr lang="sv-SE" altLang="sv-SE" sz="1400" smtClean="0"/>
              <a:t>Australien: minst tio strypningsolyckor sedan 2000. </a:t>
            </a:r>
          </a:p>
          <a:p>
            <a:pPr eaLnBrk="1" hangingPunct="1">
              <a:lnSpc>
                <a:spcPct val="80000"/>
              </a:lnSpc>
            </a:pPr>
            <a:r>
              <a:rPr lang="sv-SE" altLang="sv-SE" sz="1400" smtClean="0"/>
              <a:t>OBS! Många olyckor har inte rapporterats.</a:t>
            </a:r>
          </a:p>
          <a:p>
            <a:pPr eaLnBrk="1" hangingPunct="1">
              <a:lnSpc>
                <a:spcPct val="80000"/>
              </a:lnSpc>
            </a:pPr>
            <a:endParaRPr lang="en-GB" altLang="sv-SE" sz="1400" smtClean="0"/>
          </a:p>
          <a:p>
            <a:pPr eaLnBrk="1" hangingPunct="1">
              <a:lnSpc>
                <a:spcPct val="80000"/>
              </a:lnSpc>
            </a:pPr>
            <a:r>
              <a:rPr lang="sv-SE" altLang="sv-SE" sz="1400" smtClean="0"/>
              <a:t>De flesta dödsfallen gällde barn mellan 16 och 36 månader som lämnats obevakade i sina sovrum</a:t>
            </a:r>
          </a:p>
          <a:p>
            <a:pPr eaLnBrk="1" hangingPunct="1">
              <a:lnSpc>
                <a:spcPct val="80000"/>
              </a:lnSpc>
            </a:pPr>
            <a:r>
              <a:rPr lang="sv-SE" altLang="sv-SE" sz="1400" smtClean="0"/>
              <a:t>helt rörliga/börjat gå </a:t>
            </a:r>
          </a:p>
          <a:p>
            <a:pPr marL="342900" lvl="1" indent="-342900" eaLnBrk="1" hangingPunct="1">
              <a:lnSpc>
                <a:spcPct val="80000"/>
              </a:lnSpc>
              <a:buFontTx/>
              <a:buChar char="•"/>
            </a:pPr>
            <a:r>
              <a:rPr lang="sv-SE" altLang="sv-SE" sz="1400" smtClean="0"/>
              <a:t>tungt huvud i förhållande till kroppen </a:t>
            </a:r>
          </a:p>
          <a:p>
            <a:pPr marL="342900" lvl="1" indent="-342900" eaLnBrk="1" hangingPunct="1">
              <a:lnSpc>
                <a:spcPct val="80000"/>
              </a:lnSpc>
              <a:buFontTx/>
              <a:buChar char="•"/>
            </a:pPr>
            <a:r>
              <a:rPr lang="sv-SE" altLang="sv-SE" sz="1400" smtClean="0"/>
              <a:t>ännu inte fullt utvecklad muskelkontroll </a:t>
            </a:r>
          </a:p>
          <a:p>
            <a:pPr marL="342900" lvl="1" indent="-342900" eaLnBrk="1" hangingPunct="1">
              <a:lnSpc>
                <a:spcPct val="80000"/>
              </a:lnSpc>
              <a:buFontTx/>
              <a:buChar char="•"/>
            </a:pPr>
            <a:r>
              <a:rPr lang="sv-SE" altLang="sv-SE" sz="1400" smtClean="0"/>
              <a:t>luftrören är inte helt utvecklade (trängre och mjukare)</a:t>
            </a:r>
          </a:p>
          <a:p>
            <a:pPr eaLnBrk="1" hangingPunct="1">
              <a:lnSpc>
                <a:spcPct val="80000"/>
              </a:lnSpc>
            </a:pPr>
            <a:endParaRPr lang="en-US" altLang="sv-SE"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619250" y="260350"/>
            <a:ext cx="5545138" cy="777875"/>
          </a:xfrm>
        </p:spPr>
        <p:txBody>
          <a:bodyPr/>
          <a:lstStyle/>
          <a:p>
            <a:pPr eaLnBrk="1" hangingPunct="1"/>
            <a:r>
              <a:rPr lang="sv-SE" altLang="sv-SE" smtClean="0"/>
              <a:t>1. Inledning och bakgrund</a:t>
            </a:r>
          </a:p>
        </p:txBody>
      </p:sp>
      <p:sp>
        <p:nvSpPr>
          <p:cNvPr id="6147" name="Content Placeholder 2"/>
          <p:cNvSpPr>
            <a:spLocks noGrp="1"/>
          </p:cNvSpPr>
          <p:nvPr>
            <p:ph idx="4294967295"/>
          </p:nvPr>
        </p:nvSpPr>
        <p:spPr>
          <a:xfrm>
            <a:off x="539750" y="1196975"/>
            <a:ext cx="8229600" cy="4525963"/>
          </a:xfrm>
        </p:spPr>
        <p:txBody>
          <a:bodyPr/>
          <a:lstStyle/>
          <a:p>
            <a:pPr eaLnBrk="1" hangingPunct="1"/>
            <a:r>
              <a:rPr lang="sv-SE" altLang="sv-SE" sz="1800" smtClean="0"/>
              <a:t>Mediebevakning - förväntas öka när lagstiftningen har genomdrivits och EU har informerat utförligare om den.</a:t>
            </a:r>
          </a:p>
        </p:txBody>
      </p:sp>
      <p:pic>
        <p:nvPicPr>
          <p:cNvPr id="6148" name="Picture 6" descr="news 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16113"/>
            <a:ext cx="56165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187450" y="260350"/>
            <a:ext cx="6275388" cy="706438"/>
          </a:xfrm>
        </p:spPr>
        <p:txBody>
          <a:bodyPr/>
          <a:lstStyle/>
          <a:p>
            <a:pPr eaLnBrk="1" hangingPunct="1"/>
            <a:r>
              <a:rPr lang="sv-SE" altLang="sv-SE" smtClean="0"/>
              <a:t>1. Inledning och bakgrund</a:t>
            </a:r>
          </a:p>
        </p:txBody>
      </p:sp>
      <p:sp>
        <p:nvSpPr>
          <p:cNvPr id="7171" name="Content Placeholder 2"/>
          <p:cNvSpPr>
            <a:spLocks noGrp="1"/>
          </p:cNvSpPr>
          <p:nvPr>
            <p:ph idx="4294967295"/>
          </p:nvPr>
        </p:nvSpPr>
        <p:spPr>
          <a:xfrm>
            <a:off x="539750" y="981075"/>
            <a:ext cx="4175125" cy="504825"/>
          </a:xfrm>
        </p:spPr>
        <p:txBody>
          <a:bodyPr/>
          <a:lstStyle/>
          <a:p>
            <a:pPr eaLnBrk="1" hangingPunct="1"/>
            <a:r>
              <a:rPr lang="sv-SE" altLang="sv-SE" sz="1800" smtClean="0"/>
              <a:t>Bevakning i sociala medier</a:t>
            </a:r>
          </a:p>
          <a:p>
            <a:pPr eaLnBrk="1" hangingPunct="1"/>
            <a:endParaRPr lang="en-US" altLang="sv-SE" sz="1800" smtClean="0"/>
          </a:p>
        </p:txBody>
      </p:sp>
      <p:grpSp>
        <p:nvGrpSpPr>
          <p:cNvPr id="7172" name="Group 7"/>
          <p:cNvGrpSpPr>
            <a:grpSpLocks/>
          </p:cNvGrpSpPr>
          <p:nvPr/>
        </p:nvGrpSpPr>
        <p:grpSpPr bwMode="auto">
          <a:xfrm>
            <a:off x="1619250" y="1700213"/>
            <a:ext cx="5111750" cy="3168650"/>
            <a:chOff x="612" y="1434"/>
            <a:chExt cx="4213" cy="2592"/>
          </a:xfrm>
        </p:grpSpPr>
        <p:pic>
          <p:nvPicPr>
            <p:cNvPr id="71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1875" t="13889" r="22266" b="4166"/>
            <a:stretch>
              <a:fillRect/>
            </a:stretch>
          </p:blipFill>
          <p:spPr bwMode="auto">
            <a:xfrm>
              <a:off x="612" y="1434"/>
              <a:ext cx="2994" cy="247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2">
              <a:extLst>
                <a:ext uri="{28A0092B-C50C-407E-A947-70E740481C1C}">
                  <a14:useLocalDpi xmlns:a14="http://schemas.microsoft.com/office/drawing/2010/main" val="0"/>
                </a:ext>
              </a:extLst>
            </a:blip>
            <a:srcRect l="36314" t="42926" r="44112" b="41359"/>
            <a:stretch>
              <a:fillRect/>
            </a:stretch>
          </p:blipFill>
          <p:spPr bwMode="auto">
            <a:xfrm>
              <a:off x="2200" y="2840"/>
              <a:ext cx="2625" cy="118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a:xfrm>
              <a:off x="2425" y="2840"/>
              <a:ext cx="764" cy="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latin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484438" y="188913"/>
            <a:ext cx="3754437" cy="561975"/>
          </a:xfrm>
        </p:spPr>
        <p:txBody>
          <a:bodyPr/>
          <a:lstStyle/>
          <a:p>
            <a:pPr eaLnBrk="1" hangingPunct="1"/>
            <a:r>
              <a:rPr lang="sv-SE" altLang="sv-SE" smtClean="0"/>
              <a:t>1. Inledning och bakgrund</a:t>
            </a:r>
          </a:p>
        </p:txBody>
      </p:sp>
      <p:grpSp>
        <p:nvGrpSpPr>
          <p:cNvPr id="8195" name="Group 6"/>
          <p:cNvGrpSpPr>
            <a:grpSpLocks/>
          </p:cNvGrpSpPr>
          <p:nvPr/>
        </p:nvGrpSpPr>
        <p:grpSpPr bwMode="auto">
          <a:xfrm>
            <a:off x="1116013" y="1341438"/>
            <a:ext cx="5400675" cy="3455987"/>
            <a:chOff x="1383" y="1481"/>
            <a:chExt cx="3765" cy="2521"/>
          </a:xfrm>
        </p:grpSpPr>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l="6039" t="16602" r="32468" b="10156"/>
            <a:stretch>
              <a:fillRect/>
            </a:stretch>
          </p:blipFill>
          <p:spPr bwMode="auto">
            <a:xfrm>
              <a:off x="1383" y="1481"/>
              <a:ext cx="3765" cy="252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3878" y="3612"/>
              <a:ext cx="767" cy="3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latin typeface="Arial" charset="0"/>
              </a:endParaRPr>
            </a:p>
          </p:txBody>
        </p:sp>
      </p:grpSp>
      <p:sp>
        <p:nvSpPr>
          <p:cNvPr id="8196" name="Content Placeholder 2"/>
          <p:cNvSpPr>
            <a:spLocks/>
          </p:cNvSpPr>
          <p:nvPr/>
        </p:nvSpPr>
        <p:spPr bwMode="auto">
          <a:xfrm>
            <a:off x="971550" y="765175"/>
            <a:ext cx="2951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eaLnBrk="1" hangingPunct="1"/>
            <a:r>
              <a:rPr lang="sv-SE" altLang="sv-SE" sz="1800"/>
              <a:t>Bevakning i sociala medier</a:t>
            </a:r>
          </a:p>
          <a:p>
            <a:pPr eaLnBrk="1" hangingPunct="1"/>
            <a:endParaRPr lang="en-US" altLang="sv-SE" sz="320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4294967295"/>
          </p:nvPr>
        </p:nvSpPr>
        <p:spPr>
          <a:xfrm>
            <a:off x="684213" y="908050"/>
            <a:ext cx="2951162" cy="504825"/>
          </a:xfrm>
        </p:spPr>
        <p:txBody>
          <a:bodyPr/>
          <a:lstStyle/>
          <a:p>
            <a:pPr eaLnBrk="1" hangingPunct="1"/>
            <a:r>
              <a:rPr lang="sv-SE" altLang="sv-SE" sz="1800" smtClean="0"/>
              <a:t>Bevakning i sociala medier</a:t>
            </a:r>
          </a:p>
          <a:p>
            <a:pPr eaLnBrk="1" hangingPunct="1"/>
            <a:endParaRPr lang="en-US" altLang="sv-SE" sz="1800" smtClean="0"/>
          </a:p>
        </p:txBody>
      </p:sp>
      <p:grpSp>
        <p:nvGrpSpPr>
          <p:cNvPr id="9219" name="Group 7"/>
          <p:cNvGrpSpPr>
            <a:grpSpLocks/>
          </p:cNvGrpSpPr>
          <p:nvPr/>
        </p:nvGrpSpPr>
        <p:grpSpPr bwMode="auto">
          <a:xfrm>
            <a:off x="755650" y="1341438"/>
            <a:ext cx="6696075" cy="3600450"/>
            <a:chOff x="612" y="1616"/>
            <a:chExt cx="4103" cy="2183"/>
          </a:xfrm>
        </p:grpSpPr>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l="19766" t="19531" r="22035" b="15039"/>
            <a:stretch>
              <a:fillRect/>
            </a:stretch>
          </p:blipFill>
          <p:spPr bwMode="auto">
            <a:xfrm>
              <a:off x="612" y="1616"/>
              <a:ext cx="3353" cy="211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l="55365" t="43053" r="28911" b="27905"/>
            <a:stretch>
              <a:fillRect/>
            </a:stretch>
          </p:blipFill>
          <p:spPr bwMode="auto">
            <a:xfrm>
              <a:off x="2699" y="1706"/>
              <a:ext cx="2016" cy="209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3" name="Oval 6"/>
            <p:cNvSpPr>
              <a:spLocks noChangeArrowheads="1"/>
            </p:cNvSpPr>
            <p:nvPr/>
          </p:nvSpPr>
          <p:spPr bwMode="auto">
            <a:xfrm>
              <a:off x="2608" y="2115"/>
              <a:ext cx="765" cy="315"/>
            </a:xfrm>
            <a:prstGeom prst="ellipse">
              <a:avLst/>
            </a:prstGeom>
            <a:noFill/>
            <a:ln w="31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algn="ctr" eaLnBrk="1" hangingPunct="1">
                <a:spcBef>
                  <a:spcPct val="0"/>
                </a:spcBef>
              </a:pPr>
              <a:endParaRPr lang="en-GB" altLang="sv-SE" sz="1800">
                <a:solidFill>
                  <a:srgbClr val="FFFFFF"/>
                </a:solidFill>
                <a:latin typeface="Arial" charset="0"/>
              </a:endParaRPr>
            </a:p>
          </p:txBody>
        </p:sp>
      </p:grpSp>
      <p:sp>
        <p:nvSpPr>
          <p:cNvPr id="9220" name="Title 1"/>
          <p:cNvSpPr>
            <a:spLocks/>
          </p:cNvSpPr>
          <p:nvPr/>
        </p:nvSpPr>
        <p:spPr bwMode="auto">
          <a:xfrm>
            <a:off x="2484438" y="188913"/>
            <a:ext cx="39703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400">
                <a:solidFill>
                  <a:schemeClr val="tx1"/>
                </a:solidFill>
                <a:latin typeface="HelveticaNeueLT Std Cn" pitchFamily="34" charset="0"/>
                <a:cs typeface="Arial" charset="0"/>
              </a:defRPr>
            </a:lvl1pPr>
            <a:lvl2pPr marL="742950" indent="-285750" eaLnBrk="0" hangingPunct="0">
              <a:spcBef>
                <a:spcPct val="20000"/>
              </a:spcBef>
              <a:defRPr sz="1600">
                <a:solidFill>
                  <a:schemeClr val="tx1"/>
                </a:solidFill>
                <a:latin typeface="HelveticaNeueLT Std Cn" pitchFamily="34" charset="0"/>
                <a:cs typeface="Arial" charset="0"/>
              </a:defRPr>
            </a:lvl2pPr>
            <a:lvl3pPr marL="1143000" indent="-228600" eaLnBrk="0" hangingPunct="0">
              <a:spcBef>
                <a:spcPct val="20000"/>
              </a:spcBef>
              <a:buChar char="•"/>
              <a:defRPr sz="1600">
                <a:solidFill>
                  <a:schemeClr val="tx1"/>
                </a:solidFill>
                <a:latin typeface="HelveticaNeueLT Std Cn" pitchFamily="34" charset="0"/>
                <a:cs typeface="Arial" charset="0"/>
              </a:defRPr>
            </a:lvl3pPr>
            <a:lvl4pPr marL="1600200" indent="-228600" eaLnBrk="0" hangingPunct="0">
              <a:spcBef>
                <a:spcPct val="20000"/>
              </a:spcBef>
              <a:buChar char="–"/>
              <a:defRPr sz="1200">
                <a:solidFill>
                  <a:schemeClr val="tx1"/>
                </a:solidFill>
                <a:latin typeface="HelveticaNeueLT Std Cn" pitchFamily="34" charset="0"/>
                <a:cs typeface="Arial" charset="0"/>
              </a:defRPr>
            </a:lvl4pPr>
            <a:lvl5pPr marL="2057400" indent="-228600" eaLnBrk="0" hangingPunct="0">
              <a:spcBef>
                <a:spcPct val="20000"/>
              </a:spcBef>
              <a:buChar char="»"/>
              <a:defRPr sz="1200">
                <a:solidFill>
                  <a:schemeClr val="tx1"/>
                </a:solidFill>
                <a:latin typeface="HelveticaNeueLT Std Cn" pitchFamily="34" charset="0"/>
                <a:cs typeface="Arial" charset="0"/>
              </a:defRPr>
            </a:lvl5pPr>
            <a:lvl6pPr marL="25146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6pPr>
            <a:lvl7pPr marL="29718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7pPr>
            <a:lvl8pPr marL="34290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8pPr>
            <a:lvl9pPr marL="3886200" indent="-228600" eaLnBrk="0" fontAlgn="base" hangingPunct="0">
              <a:spcBef>
                <a:spcPct val="20000"/>
              </a:spcBef>
              <a:spcAft>
                <a:spcPct val="0"/>
              </a:spcAft>
              <a:buChar char="»"/>
              <a:defRPr sz="1200">
                <a:solidFill>
                  <a:schemeClr val="tx1"/>
                </a:solidFill>
                <a:latin typeface="HelveticaNeueLT Std Cn" pitchFamily="34" charset="0"/>
                <a:cs typeface="Arial" charset="0"/>
              </a:defRPr>
            </a:lvl9pPr>
          </a:lstStyle>
          <a:p>
            <a:pPr algn="ctr" eaLnBrk="1" hangingPunct="1">
              <a:spcBef>
                <a:spcPct val="0"/>
              </a:spcBef>
            </a:pPr>
            <a:r>
              <a:rPr lang="sv-SE" altLang="sv-SE"/>
              <a:t>1. Inledning och bakgrund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555875" y="188913"/>
            <a:ext cx="3609975" cy="777875"/>
          </a:xfrm>
        </p:spPr>
        <p:txBody>
          <a:bodyPr/>
          <a:lstStyle/>
          <a:p>
            <a:pPr eaLnBrk="1" hangingPunct="1"/>
            <a:r>
              <a:rPr lang="sv-SE" altLang="sv-SE" smtClean="0"/>
              <a:t>2. Utveckling av standard</a:t>
            </a:r>
          </a:p>
        </p:txBody>
      </p:sp>
      <p:sp>
        <p:nvSpPr>
          <p:cNvPr id="10243" name="Content Placeholder 2"/>
          <p:cNvSpPr>
            <a:spLocks noGrp="1"/>
          </p:cNvSpPr>
          <p:nvPr>
            <p:ph idx="4294967295"/>
          </p:nvPr>
        </p:nvSpPr>
        <p:spPr>
          <a:xfrm>
            <a:off x="539750" y="1125538"/>
            <a:ext cx="8229600" cy="3671887"/>
          </a:xfrm>
        </p:spPr>
        <p:txBody>
          <a:bodyPr/>
          <a:lstStyle/>
          <a:p>
            <a:pPr eaLnBrk="1" hangingPunct="1">
              <a:lnSpc>
                <a:spcPct val="105000"/>
              </a:lnSpc>
            </a:pPr>
            <a:r>
              <a:rPr lang="sv-SE" altLang="sv-SE" sz="1400" b="1" smtClean="0"/>
              <a:t>EU-kommissionens beslut</a:t>
            </a:r>
          </a:p>
          <a:p>
            <a:pPr eaLnBrk="1" hangingPunct="1">
              <a:lnSpc>
                <a:spcPct val="105000"/>
              </a:lnSpc>
            </a:pPr>
            <a:r>
              <a:rPr lang="sv-SE" altLang="sv-SE" sz="1400" smtClean="0"/>
              <a:t>Alla solskydd måste vara säkra i enlighet med direktivet för allmän produktsäkerhet</a:t>
            </a:r>
          </a:p>
          <a:p>
            <a:pPr eaLnBrk="1" hangingPunct="1">
              <a:lnSpc>
                <a:spcPct val="105000"/>
              </a:lnSpc>
            </a:pPr>
            <a:endParaRPr lang="en-US" altLang="sv-SE" sz="1400" b="1" smtClean="0"/>
          </a:p>
          <a:p>
            <a:pPr eaLnBrk="1" hangingPunct="1">
              <a:lnSpc>
                <a:spcPct val="105000"/>
              </a:lnSpc>
            </a:pPr>
            <a:r>
              <a:rPr lang="sv-SE" altLang="sv-SE" sz="1400" b="1" smtClean="0"/>
              <a:t>EN 13120: Funktionskrav, inklusive säkerhetskrav, för inomhussolskydd</a:t>
            </a:r>
          </a:p>
          <a:p>
            <a:pPr eaLnBrk="1" hangingPunct="1">
              <a:lnSpc>
                <a:spcPct val="105000"/>
              </a:lnSpc>
            </a:pPr>
            <a:r>
              <a:rPr lang="sv-SE" altLang="sv-SE" sz="1400" smtClean="0"/>
              <a:t>2014: uppdatering gällande barnsäkerhet</a:t>
            </a:r>
          </a:p>
          <a:p>
            <a:pPr eaLnBrk="1" hangingPunct="1">
              <a:lnSpc>
                <a:spcPct val="105000"/>
              </a:lnSpc>
            </a:pPr>
            <a:endParaRPr lang="en-US" altLang="sv-SE" sz="1400" smtClean="0"/>
          </a:p>
          <a:p>
            <a:pPr eaLnBrk="1" hangingPunct="1">
              <a:lnSpc>
                <a:spcPct val="105000"/>
              </a:lnSpc>
            </a:pPr>
            <a:r>
              <a:rPr lang="sv-SE" altLang="sv-SE" sz="1400" b="1" smtClean="0"/>
              <a:t>EN 16433: Skydd mot strypfaror - provningsmetoder</a:t>
            </a:r>
          </a:p>
          <a:p>
            <a:pPr eaLnBrk="1" hangingPunct="1">
              <a:lnSpc>
                <a:spcPct val="105000"/>
              </a:lnSpc>
            </a:pPr>
            <a:r>
              <a:rPr lang="sv-SE" altLang="sv-SE" sz="1400" smtClean="0"/>
              <a:t>Testning av kompletta produkter - när en säkerhetsanordning är integrerad i solskyddet</a:t>
            </a:r>
          </a:p>
          <a:p>
            <a:pPr eaLnBrk="1" hangingPunct="1">
              <a:lnSpc>
                <a:spcPct val="105000"/>
              </a:lnSpc>
            </a:pPr>
            <a:r>
              <a:rPr lang="sv-SE" altLang="sv-SE" sz="1400" smtClean="0"/>
              <a:t>Publicerad i november 2013</a:t>
            </a:r>
          </a:p>
          <a:p>
            <a:pPr eaLnBrk="1" hangingPunct="1">
              <a:lnSpc>
                <a:spcPct val="105000"/>
              </a:lnSpc>
            </a:pPr>
            <a:endParaRPr lang="en-US" altLang="sv-SE" sz="1400" smtClean="0"/>
          </a:p>
          <a:p>
            <a:pPr eaLnBrk="1" hangingPunct="1">
              <a:lnSpc>
                <a:spcPct val="105000"/>
              </a:lnSpc>
            </a:pPr>
            <a:r>
              <a:rPr lang="sv-SE" altLang="sv-SE" sz="1400" b="1" smtClean="0"/>
              <a:t>EN 16434: Invändiga solskydd – skydd mot strypfaror - krav och provningsmetoder för säkerhetsanordningar</a:t>
            </a:r>
          </a:p>
          <a:p>
            <a:pPr eaLnBrk="1" hangingPunct="1">
              <a:lnSpc>
                <a:spcPct val="105000"/>
              </a:lnSpc>
            </a:pPr>
            <a:r>
              <a:rPr lang="sv-SE" altLang="sv-SE" sz="1400" smtClean="0"/>
              <a:t>Separat provning av själva säkerhetsanordningen</a:t>
            </a:r>
          </a:p>
          <a:p>
            <a:pPr eaLnBrk="1" hangingPunct="1">
              <a:lnSpc>
                <a:spcPct val="105000"/>
              </a:lnSpc>
            </a:pPr>
            <a:r>
              <a:rPr lang="sv-SE" altLang="sv-SE" sz="1400" smtClean="0"/>
              <a:t>Publicerad i november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NeueLT Std Cn"/>
        <a:ea typeface=""/>
        <a:cs typeface="Arial"/>
      </a:majorFont>
      <a:minorFont>
        <a:latin typeface="HelveticaNeueLT Std C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4553</TotalTime>
  <Words>1570</Words>
  <Application>Microsoft Office PowerPoint</Application>
  <PresentationFormat>Bildspel på skärmen (4:3)</PresentationFormat>
  <Paragraphs>218</Paragraphs>
  <Slides>29</Slides>
  <Notes>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29</vt:i4>
      </vt:variant>
    </vt:vector>
  </HeadingPairs>
  <TitlesOfParts>
    <vt:vector size="32" baseType="lpstr">
      <vt:lpstr>HelveticaNeueLT Std Cn</vt:lpstr>
      <vt:lpstr>Arial</vt:lpstr>
      <vt:lpstr>Default Design</vt:lpstr>
      <vt:lpstr>Barnsäkerhet</vt:lpstr>
      <vt:lpstr>Utbildningens syfte</vt:lpstr>
      <vt:lpstr>Innehåll</vt:lpstr>
      <vt:lpstr>1. Inledning och bakgrund</vt:lpstr>
      <vt:lpstr>1. Inledning och bakgrund</vt:lpstr>
      <vt:lpstr>1. Inledning och bakgrund</vt:lpstr>
      <vt:lpstr>1. Inledning och bakgrund</vt:lpstr>
      <vt:lpstr>PowerPoint-presentation</vt:lpstr>
      <vt:lpstr>2. Utveckling av standard</vt:lpstr>
      <vt:lpstr>3. Tillämpningsområde för EN 13120</vt:lpstr>
      <vt:lpstr>3. Tillämpningsområde för EN 13120</vt:lpstr>
      <vt:lpstr>4. Viktiga krav i EN 13120</vt:lpstr>
      <vt:lpstr>4. Viktiga krav i EN 13120</vt:lpstr>
      <vt:lpstr>PowerPoint-presentation</vt:lpstr>
      <vt:lpstr>4. Viktiga krav i EN13120</vt:lpstr>
      <vt:lpstr>4. Viktiga krav i EN 13120</vt:lpstr>
      <vt:lpstr>4. Viktiga krav i EN 13120</vt:lpstr>
      <vt:lpstr>4. Viktiga krav i EN 13120</vt:lpstr>
      <vt:lpstr>5. Säkra produkter </vt:lpstr>
      <vt:lpstr>6. Skyldigheter</vt:lpstr>
      <vt:lpstr>6. Skyldigheter</vt:lpstr>
      <vt:lpstr>PowerPoint-presentation</vt:lpstr>
      <vt:lpstr>7. Reparationer och ersättningsprodukter</vt:lpstr>
      <vt:lpstr>8. Solskydd för projekt/kontrakt</vt:lpstr>
      <vt:lpstr>9: Vanliga frågor</vt:lpstr>
      <vt:lpstr>9: Vanliga frågor</vt:lpstr>
      <vt:lpstr>9: Vanliga frågor</vt:lpstr>
      <vt:lpstr>9: Vanliga frågor</vt:lpstr>
      <vt:lpstr>Slut på presentationen.</vt:lpstr>
    </vt:vector>
  </TitlesOfParts>
  <Company>Turnils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Hunter Douglas, Scandinavia Products 2013</dc:title>
  <dc:creator>Sarah</dc:creator>
  <cp:lastModifiedBy>tabanced</cp:lastModifiedBy>
  <cp:revision>133</cp:revision>
  <dcterms:created xsi:type="dcterms:W3CDTF">2013-01-21T15:13:43Z</dcterms:created>
  <dcterms:modified xsi:type="dcterms:W3CDTF">2016-03-02T13:30:43Z</dcterms:modified>
</cp:coreProperties>
</file>