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6"/>
  </p:notesMasterIdLst>
  <p:handoutMasterIdLst>
    <p:handoutMasterId r:id="rId37"/>
  </p:handoutMasterIdLst>
  <p:sldIdLst>
    <p:sldId id="256" r:id="rId2"/>
    <p:sldId id="257" r:id="rId3"/>
    <p:sldId id="258" r:id="rId4"/>
    <p:sldId id="259" r:id="rId5"/>
    <p:sldId id="272" r:id="rId6"/>
    <p:sldId id="287" r:id="rId7"/>
    <p:sldId id="288" r:id="rId8"/>
    <p:sldId id="289" r:id="rId9"/>
    <p:sldId id="260" r:id="rId10"/>
    <p:sldId id="261" r:id="rId11"/>
    <p:sldId id="281" r:id="rId12"/>
    <p:sldId id="302" r:id="rId13"/>
    <p:sldId id="275" r:id="rId14"/>
    <p:sldId id="305" r:id="rId15"/>
    <p:sldId id="262" r:id="rId16"/>
    <p:sldId id="273" r:id="rId17"/>
    <p:sldId id="271" r:id="rId18"/>
    <p:sldId id="304" r:id="rId19"/>
    <p:sldId id="263" r:id="rId20"/>
    <p:sldId id="279" r:id="rId21"/>
    <p:sldId id="280" r:id="rId22"/>
    <p:sldId id="306" r:id="rId23"/>
    <p:sldId id="315" r:id="rId24"/>
    <p:sldId id="316" r:id="rId25"/>
    <p:sldId id="267" r:id="rId26"/>
    <p:sldId id="294" r:id="rId27"/>
    <p:sldId id="307" r:id="rId28"/>
    <p:sldId id="308" r:id="rId29"/>
    <p:sldId id="309" r:id="rId30"/>
    <p:sldId id="310" r:id="rId31"/>
    <p:sldId id="311" r:id="rId32"/>
    <p:sldId id="312" r:id="rId33"/>
    <p:sldId id="313" r:id="rId34"/>
    <p:sldId id="314" r:id="rId35"/>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5" autoAdjust="0"/>
    <p:restoredTop sz="90460" autoAdjust="0"/>
  </p:normalViewPr>
  <p:slideViewPr>
    <p:cSldViewPr>
      <p:cViewPr>
        <p:scale>
          <a:sx n="75" d="100"/>
          <a:sy n="75" d="100"/>
        </p:scale>
        <p:origin x="-2628" y="-10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5325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AFE8C75-8249-4641-9368-9189D64577A5}" type="datetimeFigureOut">
              <a:rPr lang="sv-SE"/>
              <a:pPr/>
              <a:t>2016-03-02</a:t>
            </a:fld>
            <a:endParaRPr lang="sv-SE"/>
          </a:p>
        </p:txBody>
      </p:sp>
      <p:sp>
        <p:nvSpPr>
          <p:cNvPr id="5325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5325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F52D01-A2D6-4804-BB4E-CF84938765D5}" type="slidenum">
              <a:rPr lang="sv-SE"/>
              <a:pPr/>
              <a:t>‹#›</a:t>
            </a:fld>
            <a:endParaRPr lang="sv-SE"/>
          </a:p>
        </p:txBody>
      </p:sp>
    </p:spTree>
    <p:extLst>
      <p:ext uri="{BB962C8B-B14F-4D97-AF65-F5344CB8AC3E}">
        <p14:creationId xmlns:p14="http://schemas.microsoft.com/office/powerpoint/2010/main" val="2616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A23A087-FB02-4C75-9E3B-CBA928548FFA}" type="datetimeFigureOut">
              <a:rPr lang="en-US"/>
              <a:pPr>
                <a:defRPr/>
              </a:pPr>
              <a:t>3/2/2016</a:t>
            </a:fld>
            <a:endParaRPr lang="en-US"/>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1E3F835-3B64-4F28-81AB-32C5563693C5}" type="slidenum">
              <a:rPr lang="en-US"/>
              <a:pPr>
                <a:defRPr/>
              </a:pPr>
              <a:t>‹#›</a:t>
            </a:fld>
            <a:endParaRPr lang="en-US"/>
          </a:p>
        </p:txBody>
      </p:sp>
    </p:spTree>
    <p:extLst>
      <p:ext uri="{BB962C8B-B14F-4D97-AF65-F5344CB8AC3E}">
        <p14:creationId xmlns:p14="http://schemas.microsoft.com/office/powerpoint/2010/main" val="3696292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nl-NL" smtClean="0"/>
          </a:p>
        </p:txBody>
      </p:sp>
      <p:sp>
        <p:nvSpPr>
          <p:cNvPr id="16387" name="Slide Number Placeholder 3"/>
          <p:cNvSpPr>
            <a:spLocks noGrp="1"/>
          </p:cNvSpPr>
          <p:nvPr>
            <p:ph type="sldNum" sz="quarter" idx="5"/>
          </p:nvPr>
        </p:nvSpPr>
        <p:spPr bwMode="auto">
          <a:noFill/>
          <a:ln>
            <a:miter lim="800000"/>
            <a:headEnd/>
            <a:tailEnd/>
          </a:ln>
        </p:spPr>
        <p:txBody>
          <a:bodyPr/>
          <a:lstStyle/>
          <a:p>
            <a:fld id="{0FED7894-BF32-491B-9376-5EA9E69F31C3}" type="slidenum">
              <a:rPr lang="sv-SE" smtClean="0"/>
              <a:pPr/>
              <a:t>2</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nl-NL" smtClean="0"/>
          </a:p>
        </p:txBody>
      </p:sp>
      <p:sp>
        <p:nvSpPr>
          <p:cNvPr id="27651" name="Slide Number Placeholder 3"/>
          <p:cNvSpPr>
            <a:spLocks noGrp="1"/>
          </p:cNvSpPr>
          <p:nvPr>
            <p:ph type="sldNum" sz="quarter" idx="5"/>
          </p:nvPr>
        </p:nvSpPr>
        <p:spPr bwMode="auto">
          <a:noFill/>
          <a:ln>
            <a:miter lim="800000"/>
            <a:headEnd/>
            <a:tailEnd/>
          </a:ln>
        </p:spPr>
        <p:txBody>
          <a:bodyPr/>
          <a:lstStyle/>
          <a:p>
            <a:fld id="{45104ABB-3CFF-4C7F-9A5A-AA5ED6AECABE}" type="slidenum">
              <a:rPr lang="sv-SE" smtClean="0"/>
              <a:pPr/>
              <a:t>12</a:t>
            </a:fld>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endParaRPr lang="nl-NL" smtClean="0"/>
          </a:p>
        </p:txBody>
      </p:sp>
      <p:sp>
        <p:nvSpPr>
          <p:cNvPr id="29699" name="Slide Number Placeholder 3"/>
          <p:cNvSpPr>
            <a:spLocks noGrp="1"/>
          </p:cNvSpPr>
          <p:nvPr>
            <p:ph type="sldNum" sz="quarter" idx="5"/>
          </p:nvPr>
        </p:nvSpPr>
        <p:spPr bwMode="auto">
          <a:noFill/>
          <a:ln>
            <a:miter lim="800000"/>
            <a:headEnd/>
            <a:tailEnd/>
          </a:ln>
        </p:spPr>
        <p:txBody>
          <a:bodyPr/>
          <a:lstStyle/>
          <a:p>
            <a:fld id="{DFF7956B-3131-47C2-89D4-45A2AA22252F}" type="slidenum">
              <a:rPr lang="sv-SE" smtClean="0"/>
              <a:pPr/>
              <a:t>13</a:t>
            </a:fld>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nl-NL" smtClean="0"/>
          </a:p>
        </p:txBody>
      </p:sp>
      <p:sp>
        <p:nvSpPr>
          <p:cNvPr id="15363" name="Slide Number Placeholder 3"/>
          <p:cNvSpPr txBox="1">
            <a:spLocks noGrp="1"/>
          </p:cNvSpPr>
          <p:nvPr/>
        </p:nvSpPr>
        <p:spPr bwMode="auto">
          <a:xfrm>
            <a:off x="3854450" y="9440863"/>
            <a:ext cx="2949575" cy="496887"/>
          </a:xfrm>
          <a:prstGeom prst="rect">
            <a:avLst/>
          </a:prstGeom>
          <a:noFill/>
          <a:ln>
            <a:miter lim="800000"/>
            <a:headEnd/>
            <a:tailEnd/>
          </a:ln>
        </p:spPr>
        <p:txBody>
          <a:bodyPr anchor="b"/>
          <a:lstStyle/>
          <a:p>
            <a:pPr algn="r">
              <a:defRPr/>
            </a:pPr>
            <a:fld id="{23DD778F-9582-4CC6-B0D8-F03501476173}" type="slidenum">
              <a:rPr sz="1200">
                <a:latin typeface="+mn-lt"/>
              </a:rPr>
              <a:pPr algn="r">
                <a:defRPr/>
              </a:pPr>
              <a:t>23</a:t>
            </a:fld>
            <a:endParaRPr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sldNum" sz="quarter" idx="11"/>
          </p:nvPr>
        </p:nvSpPr>
        <p:spPr>
          <a:ln/>
        </p:spPr>
        <p:txBody>
          <a:bodyPr/>
          <a:lstStyle>
            <a:lvl1pPr>
              <a:defRPr/>
            </a:lvl1pPr>
          </a:lstStyle>
          <a:p>
            <a:pPr>
              <a:defRPr/>
            </a:pPr>
            <a:fld id="{918CF7D6-0829-4BCE-AA89-FCD895822B88}" type="slidenum">
              <a:rPr lang="sv-SE"/>
              <a:pPr>
                <a:defRPr/>
              </a:pPr>
              <a:t>‹#›</a:t>
            </a:fld>
            <a:r>
              <a:rPr lang="sv-SE"/>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sldNum" sz="quarter" idx="11"/>
          </p:nvPr>
        </p:nvSpPr>
        <p:spPr>
          <a:ln/>
        </p:spPr>
        <p:txBody>
          <a:bodyPr/>
          <a:lstStyle>
            <a:lvl1pPr>
              <a:defRPr/>
            </a:lvl1pPr>
          </a:lstStyle>
          <a:p>
            <a:pPr>
              <a:defRPr/>
            </a:pPr>
            <a:fld id="{3AD0B4AC-401A-41BA-B7DF-2099B2356149}" type="slidenum">
              <a:rPr lang="sv-SE"/>
              <a:pPr>
                <a:defRPr/>
              </a:pPr>
              <a:t>‹#›</a:t>
            </a:fld>
            <a:r>
              <a:rPr lang="sv-SE"/>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en-US"/>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sldNum" sz="quarter" idx="11"/>
          </p:nvPr>
        </p:nvSpPr>
        <p:spPr>
          <a:ln/>
        </p:spPr>
        <p:txBody>
          <a:bodyPr/>
          <a:lstStyle>
            <a:lvl1pPr>
              <a:defRPr/>
            </a:lvl1pPr>
          </a:lstStyle>
          <a:p>
            <a:pPr>
              <a:defRPr/>
            </a:pPr>
            <a:fld id="{5D4A17C5-2FC9-4ED3-8897-A168314DFF83}" type="slidenum">
              <a:rPr lang="sv-SE"/>
              <a:pPr>
                <a:defRPr/>
              </a:pPr>
              <a:t>‹#›</a:t>
            </a:fld>
            <a:r>
              <a:rPr lang="sv-SE"/>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idx="1"/>
          </p:nvPr>
        </p:nvSpPr>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sldNum" sz="quarter" idx="11"/>
          </p:nvPr>
        </p:nvSpPr>
        <p:spPr>
          <a:ln/>
        </p:spPr>
        <p:txBody>
          <a:bodyPr/>
          <a:lstStyle>
            <a:lvl1pPr>
              <a:defRPr/>
            </a:lvl1pPr>
          </a:lstStyle>
          <a:p>
            <a:pPr>
              <a:defRPr/>
            </a:pPr>
            <a:fld id="{81ABABE2-C482-4776-A104-4349D5E801CD}" type="slidenum">
              <a:rPr lang="sv-SE"/>
              <a:pPr>
                <a:defRPr/>
              </a:pPr>
              <a:t>‹#›</a:t>
            </a:fld>
            <a:r>
              <a:rPr lang="sv-SE"/>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sldNum" sz="quarter" idx="11"/>
          </p:nvPr>
        </p:nvSpPr>
        <p:spPr>
          <a:ln/>
        </p:spPr>
        <p:txBody>
          <a:bodyPr/>
          <a:lstStyle>
            <a:lvl1pPr>
              <a:defRPr/>
            </a:lvl1pPr>
          </a:lstStyle>
          <a:p>
            <a:pPr>
              <a:defRPr/>
            </a:pPr>
            <a:fld id="{E1B8D286-08C5-4016-8F3F-32DAEC3E2A40}" type="slidenum">
              <a:rPr lang="sv-SE"/>
              <a:pPr>
                <a:defRPr/>
              </a:pPr>
              <a:t>‹#›</a:t>
            </a:fld>
            <a:r>
              <a:rPr lang="sv-SE"/>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sldNum" sz="quarter" idx="11"/>
          </p:nvPr>
        </p:nvSpPr>
        <p:spPr>
          <a:ln/>
        </p:spPr>
        <p:txBody>
          <a:bodyPr/>
          <a:lstStyle>
            <a:lvl1pPr>
              <a:defRPr/>
            </a:lvl1pPr>
          </a:lstStyle>
          <a:p>
            <a:pPr>
              <a:defRPr/>
            </a:pPr>
            <a:fld id="{8AF7A717-7C76-4CCB-8652-3AF47EFFF381}" type="slidenum">
              <a:rPr lang="sv-SE"/>
              <a:pPr>
                <a:defRPr/>
              </a:pPr>
              <a:t>‹#›</a:t>
            </a:fld>
            <a:r>
              <a:rPr lang="sv-SE"/>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en-US"/>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sldNum" sz="quarter" idx="11"/>
          </p:nvPr>
        </p:nvSpPr>
        <p:spPr>
          <a:ln/>
        </p:spPr>
        <p:txBody>
          <a:bodyPr/>
          <a:lstStyle>
            <a:lvl1pPr>
              <a:defRPr/>
            </a:lvl1pPr>
          </a:lstStyle>
          <a:p>
            <a:pPr>
              <a:defRPr/>
            </a:pPr>
            <a:fld id="{0A87DB99-3096-4383-B529-C983E3DF188B}" type="slidenum">
              <a:rPr lang="sv-SE"/>
              <a:pPr>
                <a:defRPr/>
              </a:pPr>
              <a:t>‹#›</a:t>
            </a:fld>
            <a:r>
              <a:rPr lang="sv-SE"/>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sldNum" sz="quarter" idx="11"/>
          </p:nvPr>
        </p:nvSpPr>
        <p:spPr>
          <a:ln/>
        </p:spPr>
        <p:txBody>
          <a:bodyPr/>
          <a:lstStyle>
            <a:lvl1pPr>
              <a:defRPr/>
            </a:lvl1pPr>
          </a:lstStyle>
          <a:p>
            <a:pPr>
              <a:defRPr/>
            </a:pPr>
            <a:fld id="{6BE06369-4504-4495-9351-E50F2E58C335}" type="slidenum">
              <a:rPr lang="sv-SE"/>
              <a:pPr>
                <a:defRPr/>
              </a:pPr>
              <a:t>‹#›</a:t>
            </a:fld>
            <a:r>
              <a:rPr lang="sv-SE"/>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sldNum" sz="quarter" idx="11"/>
          </p:nvPr>
        </p:nvSpPr>
        <p:spPr>
          <a:ln/>
        </p:spPr>
        <p:txBody>
          <a:bodyPr/>
          <a:lstStyle>
            <a:lvl1pPr>
              <a:defRPr/>
            </a:lvl1pPr>
          </a:lstStyle>
          <a:p>
            <a:pPr>
              <a:defRPr/>
            </a:pPr>
            <a:fld id="{43B59051-1A67-4297-AB03-FBC13D26C934}" type="slidenum">
              <a:rPr lang="sv-SE"/>
              <a:pPr>
                <a:defRPr/>
              </a:pPr>
              <a:t>‹#›</a:t>
            </a:fld>
            <a:r>
              <a:rPr lang="sv-SE"/>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sldNum" sz="quarter" idx="11"/>
          </p:nvPr>
        </p:nvSpPr>
        <p:spPr>
          <a:ln/>
        </p:spPr>
        <p:txBody>
          <a:bodyPr/>
          <a:lstStyle>
            <a:lvl1pPr>
              <a:defRPr/>
            </a:lvl1pPr>
          </a:lstStyle>
          <a:p>
            <a:pPr>
              <a:defRPr/>
            </a:pPr>
            <a:fld id="{58C55D34-3097-4E91-BCE0-8DE75C4D81BC}" type="slidenum">
              <a:rPr lang="sv-SE"/>
              <a:pPr>
                <a:defRPr/>
              </a:pPr>
              <a:t>‹#›</a:t>
            </a:fld>
            <a:r>
              <a:rPr lang="sv-SE"/>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sldNum" sz="quarter" idx="11"/>
          </p:nvPr>
        </p:nvSpPr>
        <p:spPr>
          <a:ln/>
        </p:spPr>
        <p:txBody>
          <a:bodyPr/>
          <a:lstStyle>
            <a:lvl1pPr>
              <a:defRPr/>
            </a:lvl1pPr>
          </a:lstStyle>
          <a:p>
            <a:pPr>
              <a:defRPr/>
            </a:pPr>
            <a:fld id="{871B02D2-059A-44FC-8FDA-3E513FD85976}" type="slidenum">
              <a:rPr lang="sv-SE"/>
              <a:pPr>
                <a:defRPr/>
              </a:pPr>
              <a:t>‹#›</a:t>
            </a:fld>
            <a:r>
              <a:rPr lang="sv-SE"/>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Hunter Douglas Scandinavia Products 2013</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47108" name="Rectangle 4"/>
          <p:cNvSpPr>
            <a:spLocks noGrp="1" noChangeArrowheads="1"/>
          </p:cNvSpPr>
          <p:nvPr>
            <p:ph type="dt" sz="half" idx="2"/>
          </p:nvPr>
        </p:nvSpPr>
        <p:spPr bwMode="auto">
          <a:xfrm>
            <a:off x="179388" y="6308725"/>
            <a:ext cx="18002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sv-SE"/>
          </a:p>
        </p:txBody>
      </p:sp>
      <p:sp>
        <p:nvSpPr>
          <p:cNvPr id="47109" name="Rectangle 5"/>
          <p:cNvSpPr>
            <a:spLocks noGrp="1" noChangeArrowheads="1"/>
          </p:cNvSpPr>
          <p:nvPr>
            <p:ph type="sldNum" sz="quarter" idx="4"/>
          </p:nvPr>
        </p:nvSpPr>
        <p:spPr bwMode="auto">
          <a:xfrm>
            <a:off x="6877050" y="6308725"/>
            <a:ext cx="2133600" cy="54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4336AB4-110A-43AD-A42C-5DE51B4AEADF}" type="slidenum">
              <a:rPr lang="sv-SE"/>
              <a:pPr>
                <a:defRPr/>
              </a:pPr>
              <a:t>‹#›</a:t>
            </a:fld>
            <a:r>
              <a:rPr lang="sv-SE"/>
              <a:t>1</a:t>
            </a:r>
          </a:p>
        </p:txBody>
      </p:sp>
      <p:pic>
        <p:nvPicPr>
          <p:cNvPr id="1030" name="Picture 6" descr="Untitled-2"/>
          <p:cNvPicPr>
            <a:picLocks noChangeAspect="1" noChangeArrowheads="1"/>
          </p:cNvPicPr>
          <p:nvPr/>
        </p:nvPicPr>
        <p:blipFill>
          <a:blip r:embed="rId13"/>
          <a:srcRect/>
          <a:stretch>
            <a:fillRect/>
          </a:stretch>
        </p:blipFill>
        <p:spPr bwMode="auto">
          <a:xfrm>
            <a:off x="0" y="5084763"/>
            <a:ext cx="9144000" cy="1082675"/>
          </a:xfrm>
          <a:prstGeom prst="rect">
            <a:avLst/>
          </a:prstGeom>
          <a:noFill/>
          <a:ln w="9525">
            <a:noFill/>
            <a:miter lim="800000"/>
            <a:headEnd/>
            <a:tailEnd/>
          </a:ln>
        </p:spPr>
      </p:pic>
      <p:pic>
        <p:nvPicPr>
          <p:cNvPr id="1031" name="Picture 7" descr="hunter_logo_B"/>
          <p:cNvPicPr>
            <a:picLocks noChangeAspect="1" noChangeArrowheads="1"/>
          </p:cNvPicPr>
          <p:nvPr/>
        </p:nvPicPr>
        <p:blipFill>
          <a:blip r:embed="rId14"/>
          <a:srcRect/>
          <a:stretch>
            <a:fillRect/>
          </a:stretch>
        </p:blipFill>
        <p:spPr bwMode="auto">
          <a:xfrm>
            <a:off x="7092950" y="6308725"/>
            <a:ext cx="187007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HelveticaNeueLT Std Cn" pitchFamily="34" charset="0"/>
          <a:cs typeface="Arial" charset="0"/>
        </a:defRPr>
      </a:lvl2pPr>
      <a:lvl3pPr algn="ctr" rtl="0" eaLnBrk="0" fontAlgn="base" hangingPunct="0">
        <a:spcBef>
          <a:spcPct val="0"/>
        </a:spcBef>
        <a:spcAft>
          <a:spcPct val="0"/>
        </a:spcAft>
        <a:defRPr sz="2400">
          <a:solidFill>
            <a:schemeClr val="tx2"/>
          </a:solidFill>
          <a:latin typeface="HelveticaNeueLT Std Cn" pitchFamily="34" charset="0"/>
          <a:cs typeface="Arial" charset="0"/>
        </a:defRPr>
      </a:lvl3pPr>
      <a:lvl4pPr algn="ctr" rtl="0" eaLnBrk="0" fontAlgn="base" hangingPunct="0">
        <a:spcBef>
          <a:spcPct val="0"/>
        </a:spcBef>
        <a:spcAft>
          <a:spcPct val="0"/>
        </a:spcAft>
        <a:defRPr sz="2400">
          <a:solidFill>
            <a:schemeClr val="tx2"/>
          </a:solidFill>
          <a:latin typeface="HelveticaNeueLT Std Cn" pitchFamily="34" charset="0"/>
          <a:cs typeface="Arial" charset="0"/>
        </a:defRPr>
      </a:lvl4pPr>
      <a:lvl5pPr algn="ctr" rtl="0" eaLnBrk="0" fontAlgn="base" hangingPunct="0">
        <a:spcBef>
          <a:spcPct val="0"/>
        </a:spcBef>
        <a:spcAft>
          <a:spcPct val="0"/>
        </a:spcAft>
        <a:defRPr sz="2400">
          <a:solidFill>
            <a:schemeClr val="tx2"/>
          </a:solidFill>
          <a:latin typeface="HelveticaNeueLT Std Cn" pitchFamily="34" charset="0"/>
          <a:cs typeface="Arial" charset="0"/>
        </a:defRPr>
      </a:lvl5pPr>
      <a:lvl6pPr marL="457200" algn="ctr" rtl="0" fontAlgn="base">
        <a:spcBef>
          <a:spcPct val="0"/>
        </a:spcBef>
        <a:spcAft>
          <a:spcPct val="0"/>
        </a:spcAft>
        <a:defRPr sz="2400">
          <a:solidFill>
            <a:schemeClr val="tx2"/>
          </a:solidFill>
          <a:latin typeface="HelveticaNeueLT Std Cn" pitchFamily="34" charset="0"/>
          <a:cs typeface="Arial" charset="0"/>
        </a:defRPr>
      </a:lvl6pPr>
      <a:lvl7pPr marL="914400" algn="ctr" rtl="0" fontAlgn="base">
        <a:spcBef>
          <a:spcPct val="0"/>
        </a:spcBef>
        <a:spcAft>
          <a:spcPct val="0"/>
        </a:spcAft>
        <a:defRPr sz="2400">
          <a:solidFill>
            <a:schemeClr val="tx2"/>
          </a:solidFill>
          <a:latin typeface="HelveticaNeueLT Std Cn" pitchFamily="34" charset="0"/>
          <a:cs typeface="Arial" charset="0"/>
        </a:defRPr>
      </a:lvl7pPr>
      <a:lvl8pPr marL="1371600" algn="ctr" rtl="0" fontAlgn="base">
        <a:spcBef>
          <a:spcPct val="0"/>
        </a:spcBef>
        <a:spcAft>
          <a:spcPct val="0"/>
        </a:spcAft>
        <a:defRPr sz="2400">
          <a:solidFill>
            <a:schemeClr val="tx2"/>
          </a:solidFill>
          <a:latin typeface="HelveticaNeueLT Std Cn" pitchFamily="34" charset="0"/>
          <a:cs typeface="Arial" charset="0"/>
        </a:defRPr>
      </a:lvl8pPr>
      <a:lvl9pPr marL="1828800" algn="ctr" rtl="0" fontAlgn="base">
        <a:spcBef>
          <a:spcPct val="0"/>
        </a:spcBef>
        <a:spcAft>
          <a:spcPct val="0"/>
        </a:spcAft>
        <a:defRPr sz="2400">
          <a:solidFill>
            <a:schemeClr val="tx2"/>
          </a:solidFill>
          <a:latin typeface="HelveticaNeueLT Std Cn"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85800" y="2130425"/>
            <a:ext cx="7772400" cy="1470025"/>
          </a:xfrm>
        </p:spPr>
        <p:txBody>
          <a:bodyPr/>
          <a:lstStyle/>
          <a:p>
            <a:pPr eaLnBrk="1" hangingPunct="1"/>
            <a:r>
              <a:rPr lang="sv-SE" smtClean="0"/>
              <a:t>Barnsäkerhet</a:t>
            </a:r>
          </a:p>
        </p:txBody>
      </p:sp>
      <p:sp>
        <p:nvSpPr>
          <p:cNvPr id="14338" name="Subtitle 2"/>
          <p:cNvSpPr>
            <a:spLocks noGrp="1"/>
          </p:cNvSpPr>
          <p:nvPr>
            <p:ph type="subTitle" idx="4294967295"/>
          </p:nvPr>
        </p:nvSpPr>
        <p:spPr>
          <a:xfrm>
            <a:off x="1547813" y="3860800"/>
            <a:ext cx="6121400" cy="936625"/>
          </a:xfrm>
        </p:spPr>
        <p:txBody>
          <a:bodyPr/>
          <a:lstStyle/>
          <a:p>
            <a:pPr marL="0" indent="0" algn="ctr" eaLnBrk="1" hangingPunct="1"/>
            <a:r>
              <a:rPr lang="sv-SE" smtClean="0">
                <a:solidFill>
                  <a:srgbClr val="898989"/>
                </a:solidFill>
              </a:rPr>
              <a:t>Utbildning för personal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68313" y="260350"/>
            <a:ext cx="8229600" cy="1143000"/>
          </a:xfrm>
        </p:spPr>
        <p:txBody>
          <a:bodyPr/>
          <a:lstStyle/>
          <a:p>
            <a:pPr eaLnBrk="1" hangingPunct="1"/>
            <a:r>
              <a:rPr lang="sv-SE" smtClean="0"/>
              <a:t>3. Tillämpningsområde för EN 13120</a:t>
            </a:r>
          </a:p>
        </p:txBody>
      </p:sp>
      <p:sp>
        <p:nvSpPr>
          <p:cNvPr id="24578" name="Content Placeholder 2"/>
          <p:cNvSpPr>
            <a:spLocks noGrp="1"/>
          </p:cNvSpPr>
          <p:nvPr>
            <p:ph idx="4294967295"/>
          </p:nvPr>
        </p:nvSpPr>
        <p:spPr>
          <a:xfrm>
            <a:off x="457200" y="1600200"/>
            <a:ext cx="7715250" cy="3413125"/>
          </a:xfrm>
        </p:spPr>
        <p:txBody>
          <a:bodyPr/>
          <a:lstStyle/>
          <a:p>
            <a:pPr eaLnBrk="1" hangingPunct="1"/>
            <a:r>
              <a:rPr lang="sv-SE" sz="1400" b="1" smtClean="0"/>
              <a:t>Vad</a:t>
            </a:r>
          </a:p>
          <a:p>
            <a:pPr eaLnBrk="1" hangingPunct="1"/>
            <a:r>
              <a:rPr lang="sv-SE" sz="1400" smtClean="0"/>
              <a:t>Alla inomhussolskydd</a:t>
            </a:r>
          </a:p>
          <a:p>
            <a:pPr eaLnBrk="1" hangingPunct="1"/>
            <a:r>
              <a:rPr lang="sv-SE" sz="1400" smtClean="0"/>
              <a:t>Gäller ej inomhussolskydd som tillverkats före publiceringsdatumet</a:t>
            </a:r>
          </a:p>
          <a:p>
            <a:pPr eaLnBrk="1" hangingPunct="1"/>
            <a:r>
              <a:rPr lang="sv-SE" sz="1400" smtClean="0"/>
              <a:t>Gäller inte för inomhussolskydd som inte har farliga öglor eller linor</a:t>
            </a:r>
          </a:p>
          <a:p>
            <a:pPr eaLnBrk="1" hangingPunct="1"/>
            <a:endParaRPr lang="en-US" sz="1400" smtClean="0"/>
          </a:p>
          <a:p>
            <a:pPr eaLnBrk="1" hangingPunct="1"/>
            <a:r>
              <a:rPr lang="sv-SE" sz="1400" b="1" smtClean="0"/>
              <a:t>Vem</a:t>
            </a:r>
          </a:p>
          <a:p>
            <a:pPr eaLnBrk="1" hangingPunct="1"/>
            <a:r>
              <a:rPr lang="sv-SE" sz="1400" smtClean="0"/>
              <a:t>Spädbarn och småbarn mellan 0 och 42 månader</a:t>
            </a:r>
          </a:p>
          <a:p>
            <a:pPr eaLnBrk="1" hangingPunct="1"/>
            <a:endParaRPr lang="en-US" sz="1400" smtClean="0"/>
          </a:p>
          <a:p>
            <a:pPr eaLnBrk="1" hangingPunct="1"/>
            <a:r>
              <a:rPr lang="sv-SE" sz="1400" b="1" smtClean="0"/>
              <a:t>Var</a:t>
            </a:r>
          </a:p>
          <a:p>
            <a:pPr eaLnBrk="1" hangingPunct="1"/>
            <a:r>
              <a:rPr lang="sv-SE" sz="1400" smtClean="0"/>
              <a:t>Utrymmen som det är troligt att barn mellan 0 och 42 månader kommer att vistas i eller ha tillgång till</a:t>
            </a:r>
          </a:p>
          <a:p>
            <a:pPr eaLnBrk="1" hangingPunct="1"/>
            <a:r>
              <a:rPr lang="sv-SE" sz="1400" smtClean="0"/>
              <a:t>- exempelvis privata hem, hotell, sjukhus, kyrkor, affärer, skolor, förskolor och offentliga platser i allmänhet.</a:t>
            </a:r>
          </a:p>
          <a:p>
            <a:pPr eaLnBrk="1" hangingPunct="1"/>
            <a:r>
              <a:rPr lang="sv-SE" sz="1400" smtClean="0"/>
              <a:t>- när platsen för användningen av inomhussolskydden är oidentifierad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sv-SE" dirty="0" smtClean="0"/>
              <a:t>3. Tillämpningsområde för EN 13120</a:t>
            </a:r>
          </a:p>
        </p:txBody>
      </p:sp>
      <p:sp>
        <p:nvSpPr>
          <p:cNvPr id="25602" name="Content Placeholder 2"/>
          <p:cNvSpPr>
            <a:spLocks noGrp="1"/>
          </p:cNvSpPr>
          <p:nvPr>
            <p:ph idx="4294967295"/>
          </p:nvPr>
        </p:nvSpPr>
        <p:spPr>
          <a:xfrm>
            <a:off x="457200" y="1600200"/>
            <a:ext cx="6851650" cy="3484563"/>
          </a:xfrm>
        </p:spPr>
        <p:txBody>
          <a:bodyPr/>
          <a:lstStyle/>
          <a:p>
            <a:pPr eaLnBrk="1" hangingPunct="1"/>
            <a:r>
              <a:rPr lang="sv-SE" sz="1400" b="1" dirty="0" smtClean="0"/>
              <a:t>Tidpunkt för förändringarna</a:t>
            </a:r>
          </a:p>
          <a:p>
            <a:pPr eaLnBrk="1" hangingPunct="1"/>
            <a:r>
              <a:rPr lang="sv-SE" sz="1400" dirty="0" smtClean="0"/>
              <a:t>Publiceringsdatum: 19 feb. 2014</a:t>
            </a:r>
          </a:p>
          <a:p>
            <a:pPr eaLnBrk="1" hangingPunct="1"/>
            <a:r>
              <a:rPr lang="sv-SE" sz="1400" dirty="0" smtClean="0"/>
              <a:t>Datum ikraftträdande: ej fastställt (normalt 2-3månader efter publiceringsdatum)</a:t>
            </a:r>
          </a:p>
          <a:p>
            <a:pPr eaLnBrk="1" hangingPunct="1"/>
            <a:r>
              <a:rPr lang="sv-SE" sz="1400" dirty="0" smtClean="0"/>
              <a:t>Alla solskydd som lämnar tillverkarna måste vara barnsäkra från och med ikraftträdandet</a:t>
            </a:r>
          </a:p>
          <a:p>
            <a:pPr eaLnBrk="1" hangingPunct="1"/>
            <a:r>
              <a:rPr lang="sv-SE" sz="1400" dirty="0" smtClean="0"/>
              <a:t>Implementera/förändra beställningsrutiner i slutet  av februari 2014</a:t>
            </a:r>
          </a:p>
          <a:p>
            <a:pPr lvl="1" eaLnBrk="1" hangingPunct="1"/>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68313" y="260350"/>
            <a:ext cx="8229600" cy="1143000"/>
          </a:xfrm>
        </p:spPr>
        <p:txBody>
          <a:bodyPr/>
          <a:lstStyle/>
          <a:p>
            <a:pPr eaLnBrk="1" hangingPunct="1"/>
            <a:r>
              <a:rPr lang="sv-SE" smtClean="0"/>
              <a:t>4. Viktiga krav i EN 13120</a:t>
            </a:r>
          </a:p>
        </p:txBody>
      </p:sp>
      <p:sp>
        <p:nvSpPr>
          <p:cNvPr id="26626" name="Content Placeholder 2"/>
          <p:cNvSpPr>
            <a:spLocks noGrp="1"/>
          </p:cNvSpPr>
          <p:nvPr>
            <p:ph idx="4294967295"/>
          </p:nvPr>
        </p:nvSpPr>
        <p:spPr>
          <a:xfrm>
            <a:off x="395288" y="1628775"/>
            <a:ext cx="8229600" cy="4525963"/>
          </a:xfrm>
        </p:spPr>
        <p:txBody>
          <a:bodyPr/>
          <a:lstStyle/>
          <a:p>
            <a:pPr marL="0" indent="0" eaLnBrk="1" hangingPunct="1">
              <a:tabLst>
                <a:tab pos="0" algn="l"/>
              </a:tabLst>
            </a:pPr>
            <a:r>
              <a:rPr lang="sv-SE" sz="1400" smtClean="0"/>
              <a:t>Begränsad längd för lina/kedja om installationshöjden är </a:t>
            </a:r>
            <a:r>
              <a:rPr lang="sv-SE" sz="1400" u="sng" smtClean="0"/>
              <a:t>okänd:</a:t>
            </a:r>
          </a:p>
          <a:p>
            <a:pPr marL="0" indent="0" eaLnBrk="1" hangingPunct="1">
              <a:tabLst>
                <a:tab pos="0" algn="l"/>
              </a:tabLst>
            </a:pPr>
            <a:endParaRPr lang="en-GB" sz="1400" u="sng" smtClean="0"/>
          </a:p>
          <a:p>
            <a:pPr marL="0" indent="0" eaLnBrk="1" hangingPunct="1">
              <a:tabLst>
                <a:tab pos="0" algn="l"/>
              </a:tabLst>
            </a:pPr>
            <a:r>
              <a:rPr lang="sv-SE" sz="1400" smtClean="0"/>
              <a:t>Med lin-/kedjesträckare</a:t>
            </a:r>
          </a:p>
          <a:p>
            <a:pPr marL="914400" lvl="1" indent="-514350" eaLnBrk="1" hangingPunct="1">
              <a:tabLst>
                <a:tab pos="0" algn="l"/>
              </a:tabLst>
            </a:pPr>
            <a:r>
              <a:rPr lang="sv-SE" sz="1200" smtClean="0"/>
              <a:t>max 1 m</a:t>
            </a:r>
          </a:p>
          <a:p>
            <a:pPr marL="0" indent="0" eaLnBrk="1" hangingPunct="1">
              <a:tabLst>
                <a:tab pos="0" algn="l"/>
              </a:tabLst>
            </a:pPr>
            <a:r>
              <a:rPr lang="sv-SE" sz="1400" smtClean="0"/>
              <a:t>Med tillbehör som får kedjan att brista vid belastning</a:t>
            </a:r>
          </a:p>
          <a:p>
            <a:pPr marL="914400" lvl="1" indent="-514350" eaLnBrk="1" hangingPunct="1">
              <a:tabLst>
                <a:tab pos="0" algn="l"/>
              </a:tabLst>
            </a:pPr>
            <a:r>
              <a:rPr lang="sv-SE" sz="1200" smtClean="0"/>
              <a:t>max 2/3 av</a:t>
            </a:r>
            <a:r>
              <a:rPr lang="en-GB" sz="1200" smtClean="0"/>
              <a:t> pr</a:t>
            </a:r>
            <a:r>
              <a:rPr lang="sv-SE" sz="1200" smtClean="0"/>
              <a:t>odukthöjden</a:t>
            </a:r>
          </a:p>
          <a:p>
            <a:pPr marL="0" indent="0" eaLnBrk="1" hangingPunct="1">
              <a:tabLst>
                <a:tab pos="0" algn="l"/>
              </a:tabLst>
            </a:pPr>
            <a:r>
              <a:rPr lang="sv-SE" sz="1400" smtClean="0"/>
              <a:t>Med draglina</a:t>
            </a:r>
          </a:p>
          <a:p>
            <a:pPr marL="914400" lvl="1" indent="-514350" eaLnBrk="1" hangingPunct="1">
              <a:tabLst>
                <a:tab pos="0" algn="l"/>
              </a:tabLst>
            </a:pPr>
            <a:r>
              <a:rPr lang="sv-SE" sz="1200" smtClean="0"/>
              <a:t>max 1 m</a:t>
            </a:r>
          </a:p>
        </p:txBody>
      </p:sp>
      <p:pic>
        <p:nvPicPr>
          <p:cNvPr id="26627" name="Picture 2"/>
          <p:cNvPicPr>
            <a:picLocks noChangeAspect="1" noChangeArrowheads="1"/>
          </p:cNvPicPr>
          <p:nvPr/>
        </p:nvPicPr>
        <p:blipFill>
          <a:blip r:embed="rId3"/>
          <a:srcRect/>
          <a:stretch>
            <a:fillRect/>
          </a:stretch>
        </p:blipFill>
        <p:spPr bwMode="auto">
          <a:xfrm>
            <a:off x="4356100" y="2565400"/>
            <a:ext cx="4140200" cy="238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68313" y="260350"/>
            <a:ext cx="8229600" cy="1143000"/>
          </a:xfrm>
        </p:spPr>
        <p:txBody>
          <a:bodyPr/>
          <a:lstStyle/>
          <a:p>
            <a:pPr eaLnBrk="1" hangingPunct="1"/>
            <a:r>
              <a:rPr lang="sv-SE" smtClean="0"/>
              <a:t>4. Viktiga krav i EN 13120</a:t>
            </a:r>
          </a:p>
        </p:txBody>
      </p:sp>
      <p:sp>
        <p:nvSpPr>
          <p:cNvPr id="28674" name="Content Placeholder 2"/>
          <p:cNvSpPr>
            <a:spLocks noGrp="1"/>
          </p:cNvSpPr>
          <p:nvPr>
            <p:ph idx="4294967295"/>
          </p:nvPr>
        </p:nvSpPr>
        <p:spPr>
          <a:xfrm>
            <a:off x="468313" y="1412875"/>
            <a:ext cx="7570787" cy="3268663"/>
          </a:xfrm>
        </p:spPr>
        <p:txBody>
          <a:bodyPr/>
          <a:lstStyle/>
          <a:p>
            <a:pPr marL="0" indent="0" eaLnBrk="1" hangingPunct="1"/>
            <a:r>
              <a:rPr lang="sv-SE" sz="1400" smtClean="0"/>
              <a:t>Begränsad längd för lina/kedja om installationshöjden är </a:t>
            </a:r>
            <a:r>
              <a:rPr lang="sv-SE" sz="1400" u="sng" smtClean="0"/>
              <a:t>känd:</a:t>
            </a:r>
          </a:p>
          <a:p>
            <a:pPr marL="0" indent="0" eaLnBrk="1" hangingPunct="1"/>
            <a:endParaRPr lang="en-GB" sz="1400" u="sng" smtClean="0"/>
          </a:p>
          <a:p>
            <a:pPr marL="0" indent="0" eaLnBrk="1" hangingPunct="1"/>
            <a:r>
              <a:rPr lang="sv-SE" sz="1400" smtClean="0"/>
              <a:t>Med lin-/kedjesträckare</a:t>
            </a:r>
          </a:p>
          <a:p>
            <a:pPr marL="914400" lvl="1" indent="-514350" eaLnBrk="1" hangingPunct="1"/>
            <a:r>
              <a:rPr lang="sv-SE" sz="1200" smtClean="0"/>
              <a:t>minst 1,5 m från golvet</a:t>
            </a:r>
          </a:p>
          <a:p>
            <a:pPr marL="0" indent="0" eaLnBrk="1" hangingPunct="1"/>
            <a:r>
              <a:rPr lang="sv-SE" sz="1400" smtClean="0"/>
              <a:t>Med tillbehör som får kedjan att brista vid belastning</a:t>
            </a:r>
          </a:p>
          <a:p>
            <a:pPr marL="914400" lvl="1" indent="-514350" eaLnBrk="1" hangingPunct="1"/>
            <a:r>
              <a:rPr lang="sv-SE" sz="1200" smtClean="0"/>
              <a:t>minst 0,6 m</a:t>
            </a:r>
            <a:r>
              <a:rPr lang="en-GB" sz="1200" smtClean="0"/>
              <a:t> fr</a:t>
            </a:r>
            <a:r>
              <a:rPr lang="sv-SE" sz="1200" smtClean="0"/>
              <a:t>ån golvet</a:t>
            </a:r>
          </a:p>
          <a:p>
            <a:pPr marL="0" indent="0" eaLnBrk="1" hangingPunct="1"/>
            <a:r>
              <a:rPr lang="sv-SE" sz="1400" smtClean="0"/>
              <a:t>Med draglina</a:t>
            </a:r>
          </a:p>
          <a:p>
            <a:pPr marL="914400" lvl="1" indent="-514350" eaLnBrk="1" hangingPunct="1"/>
            <a:r>
              <a:rPr lang="sv-SE" sz="1200" smtClean="0"/>
              <a:t>minst 1,5 m </a:t>
            </a:r>
            <a:r>
              <a:rPr lang="en-GB" sz="1200" smtClean="0"/>
              <a:t>f</a:t>
            </a:r>
            <a:r>
              <a:rPr lang="sv-SE" sz="1200" smtClean="0"/>
              <a:t>rån golvet</a:t>
            </a:r>
          </a:p>
        </p:txBody>
      </p:sp>
      <p:pic>
        <p:nvPicPr>
          <p:cNvPr id="28675" name="Picture 3"/>
          <p:cNvPicPr>
            <a:picLocks noChangeAspect="1" noChangeArrowheads="1"/>
          </p:cNvPicPr>
          <p:nvPr/>
        </p:nvPicPr>
        <p:blipFill>
          <a:blip r:embed="rId3"/>
          <a:srcRect/>
          <a:stretch>
            <a:fillRect/>
          </a:stretch>
        </p:blipFill>
        <p:spPr bwMode="auto">
          <a:xfrm>
            <a:off x="4211638" y="1989138"/>
            <a:ext cx="4560887"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8"/>
          <p:cNvSpPr txBox="1">
            <a:spLocks noChangeArrowheads="1"/>
          </p:cNvSpPr>
          <p:nvPr/>
        </p:nvSpPr>
        <p:spPr bwMode="auto">
          <a:xfrm>
            <a:off x="323850" y="620713"/>
            <a:ext cx="2232025" cy="517525"/>
          </a:xfrm>
          <a:prstGeom prst="rect">
            <a:avLst/>
          </a:prstGeom>
          <a:noFill/>
          <a:ln w="9525">
            <a:noFill/>
            <a:miter lim="800000"/>
            <a:headEnd/>
            <a:tailEnd/>
          </a:ln>
        </p:spPr>
        <p:txBody>
          <a:bodyPr>
            <a:spAutoFit/>
          </a:bodyPr>
          <a:lstStyle/>
          <a:p>
            <a:r>
              <a:rPr lang="sv-SE" sz="1400">
                <a:latin typeface="HelveticaNeueLT Std Cn" pitchFamily="34" charset="0"/>
              </a:rPr>
              <a:t>Du </a:t>
            </a:r>
            <a:r>
              <a:rPr lang="sv-SE" sz="1400" u="sng">
                <a:latin typeface="HelveticaNeueLT Std Cn" pitchFamily="34" charset="0"/>
              </a:rPr>
              <a:t>KÄNNER INTE TILL</a:t>
            </a:r>
            <a:r>
              <a:rPr lang="sv-SE" sz="1400">
                <a:latin typeface="HelveticaNeueLT Std Cn" pitchFamily="34" charset="0"/>
              </a:rPr>
              <a:t> installationshöjden</a:t>
            </a:r>
          </a:p>
        </p:txBody>
      </p:sp>
      <p:sp>
        <p:nvSpPr>
          <p:cNvPr id="30722" name="TextBox 9"/>
          <p:cNvSpPr txBox="1">
            <a:spLocks noChangeArrowheads="1"/>
          </p:cNvSpPr>
          <p:nvPr/>
        </p:nvSpPr>
        <p:spPr bwMode="auto">
          <a:xfrm>
            <a:off x="6084888" y="620713"/>
            <a:ext cx="2303462" cy="517525"/>
          </a:xfrm>
          <a:prstGeom prst="rect">
            <a:avLst/>
          </a:prstGeom>
          <a:noFill/>
          <a:ln w="9525">
            <a:noFill/>
            <a:miter lim="800000"/>
            <a:headEnd/>
            <a:tailEnd/>
          </a:ln>
        </p:spPr>
        <p:txBody>
          <a:bodyPr>
            <a:spAutoFit/>
          </a:bodyPr>
          <a:lstStyle/>
          <a:p>
            <a:r>
              <a:rPr lang="sv-SE" sz="1400">
                <a:latin typeface="HelveticaNeueLT Std Cn" pitchFamily="34" charset="0"/>
              </a:rPr>
              <a:t>Du </a:t>
            </a:r>
            <a:r>
              <a:rPr lang="sv-SE" sz="1400" u="sng">
                <a:latin typeface="HelveticaNeueLT Std Cn" pitchFamily="34" charset="0"/>
              </a:rPr>
              <a:t>KÄNNER TILL</a:t>
            </a:r>
            <a:r>
              <a:rPr lang="sv-SE" sz="1400">
                <a:latin typeface="HelveticaNeueLT Std Cn" pitchFamily="34" charset="0"/>
              </a:rPr>
              <a:t> installationshöjden</a:t>
            </a:r>
          </a:p>
        </p:txBody>
      </p:sp>
      <p:cxnSp>
        <p:nvCxnSpPr>
          <p:cNvPr id="20" name="Straight Connector 19"/>
          <p:cNvCxnSpPr/>
          <p:nvPr/>
        </p:nvCxnSpPr>
        <p:spPr>
          <a:xfrm>
            <a:off x="827088" y="5084763"/>
            <a:ext cx="7272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724" name="Group 17"/>
          <p:cNvGrpSpPr>
            <a:grpSpLocks/>
          </p:cNvGrpSpPr>
          <p:nvPr/>
        </p:nvGrpSpPr>
        <p:grpSpPr bwMode="auto">
          <a:xfrm>
            <a:off x="4151313" y="1196975"/>
            <a:ext cx="4992687" cy="4124325"/>
            <a:chOff x="1883594" y="2276475"/>
            <a:chExt cx="6649219" cy="4329850"/>
          </a:xfrm>
        </p:grpSpPr>
        <p:pic>
          <p:nvPicPr>
            <p:cNvPr id="30732" name="Picture 37">
              <a:hlinkHover r:id="" action="ppaction://noaction" highlightClick="1"/>
            </p:cNvPr>
            <p:cNvPicPr>
              <a:picLocks noChangeAspect="1" noChangeArrowheads="1"/>
            </p:cNvPicPr>
            <p:nvPr/>
          </p:nvPicPr>
          <p:blipFill>
            <a:blip r:embed="rId2"/>
            <a:srcRect l="38141" t="28516" r="39168" b="10938"/>
            <a:stretch>
              <a:fillRect/>
            </a:stretch>
          </p:blipFill>
          <p:spPr bwMode="auto">
            <a:xfrm>
              <a:off x="5076826" y="2276475"/>
              <a:ext cx="2590800" cy="2303463"/>
            </a:xfrm>
            <a:prstGeom prst="rect">
              <a:avLst/>
            </a:prstGeom>
            <a:noFill/>
            <a:ln w="1">
              <a:noFill/>
              <a:miter lim="800000"/>
              <a:headEnd/>
              <a:tailEnd/>
            </a:ln>
          </p:spPr>
        </p:pic>
        <p:sp>
          <p:nvSpPr>
            <p:cNvPr id="30733" name="TextBox 13"/>
            <p:cNvSpPr txBox="1">
              <a:spLocks noChangeArrowheads="1"/>
            </p:cNvSpPr>
            <p:nvPr/>
          </p:nvSpPr>
          <p:spPr bwMode="auto">
            <a:xfrm>
              <a:off x="5004617" y="4797667"/>
              <a:ext cx="3528196" cy="1056467"/>
            </a:xfrm>
            <a:prstGeom prst="rect">
              <a:avLst/>
            </a:prstGeom>
            <a:solidFill>
              <a:srgbClr val="FFFF00"/>
            </a:solidFill>
            <a:ln w="9525">
              <a:noFill/>
              <a:miter lim="800000"/>
              <a:headEnd/>
              <a:tailEnd/>
            </a:ln>
          </p:spPr>
          <p:txBody>
            <a:bodyPr>
              <a:spAutoFit/>
            </a:bodyPr>
            <a:lstStyle/>
            <a:p>
              <a:r>
                <a:rPr lang="sv-SE" sz="2000">
                  <a:latin typeface="HelveticaNeueLT Std Cn" pitchFamily="34" charset="0"/>
                </a:rPr>
                <a:t>Fokusera på avståndet mellan golvet och linans/kedjans slut</a:t>
              </a:r>
            </a:p>
          </p:txBody>
        </p:sp>
        <p:cxnSp>
          <p:nvCxnSpPr>
            <p:cNvPr id="16" name="Straight Arrow Connector 15"/>
            <p:cNvCxnSpPr/>
            <p:nvPr/>
          </p:nvCxnSpPr>
          <p:spPr bwMode="auto">
            <a:xfrm>
              <a:off x="1883594" y="3786188"/>
              <a:ext cx="0" cy="2447925"/>
            </a:xfrm>
            <a:prstGeom prst="straightConnector1">
              <a:avLst/>
            </a:prstGeom>
            <a:ln w="76200">
              <a:solidFill>
                <a:srgbClr val="FFC000"/>
              </a:solidFill>
              <a:headEnd type="arrow"/>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5293829" y="2421471"/>
              <a:ext cx="0" cy="1296622"/>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725" name="Group 16"/>
          <p:cNvGrpSpPr>
            <a:grpSpLocks/>
          </p:cNvGrpSpPr>
          <p:nvPr/>
        </p:nvGrpSpPr>
        <p:grpSpPr bwMode="auto">
          <a:xfrm>
            <a:off x="250825" y="1412875"/>
            <a:ext cx="3729038" cy="3171825"/>
            <a:chOff x="-2088718" y="1985018"/>
            <a:chExt cx="5581219" cy="4116624"/>
          </a:xfrm>
        </p:grpSpPr>
        <p:cxnSp>
          <p:nvCxnSpPr>
            <p:cNvPr id="6" name="Straight Arrow Connector 5"/>
            <p:cNvCxnSpPr/>
            <p:nvPr/>
          </p:nvCxnSpPr>
          <p:spPr bwMode="auto">
            <a:xfrm>
              <a:off x="-2088718" y="2346326"/>
              <a:ext cx="0" cy="2159000"/>
            </a:xfrm>
            <a:prstGeom prst="straightConnector1">
              <a:avLst/>
            </a:prstGeom>
            <a:ln w="76200">
              <a:solidFill>
                <a:srgbClr val="FF0000"/>
              </a:solidFill>
              <a:headEnd type="arrow"/>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pic>
          <p:nvPicPr>
            <p:cNvPr id="30729" name="Picture 37">
              <a:hlinkHover r:id="" action="ppaction://noaction" highlightClick="1"/>
            </p:cNvPr>
            <p:cNvPicPr>
              <a:picLocks noChangeAspect="1" noChangeArrowheads="1"/>
            </p:cNvPicPr>
            <p:nvPr/>
          </p:nvPicPr>
          <p:blipFill>
            <a:blip r:embed="rId2"/>
            <a:srcRect l="38141" t="28516" r="39168" b="10938"/>
            <a:stretch>
              <a:fillRect/>
            </a:stretch>
          </p:blipFill>
          <p:spPr bwMode="auto">
            <a:xfrm>
              <a:off x="900113" y="2276476"/>
              <a:ext cx="2592388" cy="2232025"/>
            </a:xfrm>
            <a:prstGeom prst="rect">
              <a:avLst/>
            </a:prstGeom>
            <a:noFill/>
            <a:ln w="1">
              <a:noFill/>
              <a:miter lim="800000"/>
              <a:headEnd/>
              <a:tailEnd/>
            </a:ln>
          </p:spPr>
        </p:pic>
        <p:sp>
          <p:nvSpPr>
            <p:cNvPr id="30730" name="TextBox 4"/>
            <p:cNvSpPr txBox="1">
              <a:spLocks noChangeArrowheads="1"/>
            </p:cNvSpPr>
            <p:nvPr/>
          </p:nvSpPr>
          <p:spPr bwMode="auto">
            <a:xfrm>
              <a:off x="1261343" y="4795477"/>
              <a:ext cx="2014933" cy="1306165"/>
            </a:xfrm>
            <a:prstGeom prst="rect">
              <a:avLst/>
            </a:prstGeom>
            <a:solidFill>
              <a:srgbClr val="FF0000"/>
            </a:solidFill>
            <a:ln w="9525">
              <a:noFill/>
              <a:miter lim="800000"/>
              <a:headEnd/>
              <a:tailEnd/>
            </a:ln>
          </p:spPr>
          <p:txBody>
            <a:bodyPr>
              <a:spAutoFit/>
            </a:bodyPr>
            <a:lstStyle/>
            <a:p>
              <a:r>
                <a:rPr lang="sv-SE" sz="2000">
                  <a:latin typeface="HelveticaNeueLT Std Cn" pitchFamily="34" charset="0"/>
                </a:rPr>
                <a:t>Fokusera på solskyddets längd</a:t>
              </a:r>
            </a:p>
          </p:txBody>
        </p:sp>
        <p:cxnSp>
          <p:nvCxnSpPr>
            <p:cNvPr id="23" name="Straight Connector 22"/>
            <p:cNvCxnSpPr/>
            <p:nvPr/>
          </p:nvCxnSpPr>
          <p:spPr bwMode="auto">
            <a:xfrm>
              <a:off x="1114127" y="2419757"/>
              <a:ext cx="0" cy="1153809"/>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0726" name="TextBox 27"/>
          <p:cNvSpPr txBox="1">
            <a:spLocks noChangeArrowheads="1"/>
          </p:cNvSpPr>
          <p:nvPr/>
        </p:nvSpPr>
        <p:spPr bwMode="auto">
          <a:xfrm>
            <a:off x="3203575" y="1125538"/>
            <a:ext cx="2160588" cy="366712"/>
          </a:xfrm>
          <a:prstGeom prst="rect">
            <a:avLst/>
          </a:prstGeom>
          <a:solidFill>
            <a:srgbClr val="00FF00"/>
          </a:solidFill>
          <a:ln w="9525">
            <a:noFill/>
            <a:miter lim="800000"/>
            <a:headEnd/>
            <a:tailEnd/>
          </a:ln>
        </p:spPr>
        <p:txBody>
          <a:bodyPr>
            <a:spAutoFit/>
          </a:bodyPr>
          <a:lstStyle/>
          <a:p>
            <a:pPr algn="ctr"/>
            <a:r>
              <a:rPr lang="sv-SE" b="1">
                <a:latin typeface="HelveticaNeueLT Std Cn" pitchFamily="34" charset="0"/>
              </a:rPr>
              <a:t>En enkel regel</a:t>
            </a:r>
          </a:p>
        </p:txBody>
      </p:sp>
      <p:sp>
        <p:nvSpPr>
          <p:cNvPr id="30727" name="Title 1"/>
          <p:cNvSpPr>
            <a:spLocks/>
          </p:cNvSpPr>
          <p:nvPr/>
        </p:nvSpPr>
        <p:spPr bwMode="auto">
          <a:xfrm>
            <a:off x="1692275" y="188913"/>
            <a:ext cx="5111750" cy="1143000"/>
          </a:xfrm>
          <a:prstGeom prst="rect">
            <a:avLst/>
          </a:prstGeom>
          <a:noFill/>
          <a:ln w="9525">
            <a:noFill/>
            <a:miter lim="800000"/>
            <a:headEnd/>
            <a:tailEnd/>
          </a:ln>
        </p:spPr>
        <p:txBody>
          <a:bodyPr anchor="ctr"/>
          <a:lstStyle/>
          <a:p>
            <a:pPr algn="ctr"/>
            <a:r>
              <a:rPr lang="sv-SE" sz="2400">
                <a:latin typeface="HelveticaNeueLT Std Cn" pitchFamily="34" charset="0"/>
              </a:rPr>
              <a:t>4. Viktiga krav i EN 13120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2339975" y="188913"/>
            <a:ext cx="4751388" cy="1143000"/>
          </a:xfrm>
        </p:spPr>
        <p:txBody>
          <a:bodyPr/>
          <a:lstStyle/>
          <a:p>
            <a:pPr eaLnBrk="1" hangingPunct="1"/>
            <a:r>
              <a:rPr lang="sv-SE" smtClean="0"/>
              <a:t>4. Viktiga krav i EN 13120</a:t>
            </a:r>
          </a:p>
        </p:txBody>
      </p:sp>
      <p:sp>
        <p:nvSpPr>
          <p:cNvPr id="31746" name="Content Placeholder 2"/>
          <p:cNvSpPr>
            <a:spLocks noGrp="1"/>
          </p:cNvSpPr>
          <p:nvPr>
            <p:ph idx="4294967295"/>
          </p:nvPr>
        </p:nvSpPr>
        <p:spPr>
          <a:xfrm>
            <a:off x="457200" y="1600200"/>
            <a:ext cx="4835525" cy="3124200"/>
          </a:xfrm>
        </p:spPr>
        <p:txBody>
          <a:bodyPr/>
          <a:lstStyle/>
          <a:p>
            <a:pPr eaLnBrk="1" hangingPunct="1"/>
            <a:r>
              <a:rPr lang="sv-SE" sz="1800" smtClean="0"/>
              <a:t>Eliminering av farliga öglor/loopar </a:t>
            </a:r>
          </a:p>
          <a:p>
            <a:pPr eaLnBrk="1" hangingPunct="1"/>
            <a:r>
              <a:rPr lang="sv-SE" sz="1400" smtClean="0"/>
              <a:t>Lin-/kedjeöglor/loopar </a:t>
            </a:r>
          </a:p>
          <a:p>
            <a:pPr lvl="1" eaLnBrk="1" hangingPunct="1"/>
            <a:r>
              <a:rPr lang="sv-SE" sz="1200" smtClean="0"/>
              <a:t>fastmonterade sträckningssystem</a:t>
            </a:r>
          </a:p>
          <a:p>
            <a:pPr lvl="1" eaLnBrk="1" hangingPunct="1"/>
            <a:r>
              <a:rPr lang="sv-SE" sz="1200" smtClean="0"/>
              <a:t>tillbehör som får kedjan att brista vid belastning</a:t>
            </a:r>
          </a:p>
          <a:p>
            <a:pPr lvl="1" eaLnBrk="1" hangingPunct="1"/>
            <a:endParaRPr lang="en-US" sz="1200" smtClean="0"/>
          </a:p>
          <a:p>
            <a:pPr eaLnBrk="1" hangingPunct="1"/>
            <a:r>
              <a:rPr lang="sv-SE" sz="1400" smtClean="0"/>
              <a:t>Knutna öglor/loopar</a:t>
            </a:r>
          </a:p>
          <a:p>
            <a:pPr lvl="1" eaLnBrk="1" hangingPunct="1"/>
            <a:r>
              <a:rPr lang="sv-SE" sz="1200" smtClean="0"/>
              <a:t>tillbehör som får linan att brista vid belastning</a:t>
            </a:r>
          </a:p>
          <a:p>
            <a:pPr lvl="1" eaLnBrk="1" hangingPunct="1"/>
            <a:r>
              <a:rPr lang="sv-SE" sz="1200" smtClean="0"/>
              <a:t>linknopparr som motverkar trassel</a:t>
            </a:r>
          </a:p>
        </p:txBody>
      </p:sp>
      <p:pic>
        <p:nvPicPr>
          <p:cNvPr id="31747" name="Picture 21" descr="transparent hook 40x40"/>
          <p:cNvPicPr>
            <a:picLocks noChangeAspect="1" noChangeArrowheads="1"/>
          </p:cNvPicPr>
          <p:nvPr/>
        </p:nvPicPr>
        <p:blipFill>
          <a:blip r:embed="rId2"/>
          <a:srcRect/>
          <a:stretch>
            <a:fillRect/>
          </a:stretch>
        </p:blipFill>
        <p:spPr bwMode="auto">
          <a:xfrm>
            <a:off x="6516688" y="1700213"/>
            <a:ext cx="1438275" cy="1438275"/>
          </a:xfrm>
          <a:prstGeom prst="rect">
            <a:avLst/>
          </a:prstGeom>
          <a:noFill/>
          <a:ln w="3175">
            <a:solidFill>
              <a:srgbClr val="000000"/>
            </a:solidFill>
            <a:miter lim="800000"/>
            <a:headEnd/>
            <a:tailEnd/>
          </a:ln>
        </p:spPr>
      </p:pic>
      <p:pic>
        <p:nvPicPr>
          <p:cNvPr id="31748" name="Picture 9" descr="cord conn unbr 40x40"/>
          <p:cNvPicPr>
            <a:picLocks noChangeAspect="1" noChangeArrowheads="1"/>
          </p:cNvPicPr>
          <p:nvPr/>
        </p:nvPicPr>
        <p:blipFill>
          <a:blip r:embed="rId3"/>
          <a:srcRect/>
          <a:stretch>
            <a:fillRect/>
          </a:stretch>
        </p:blipFill>
        <p:spPr bwMode="auto">
          <a:xfrm>
            <a:off x="4859338" y="3429000"/>
            <a:ext cx="1439862" cy="1439863"/>
          </a:xfrm>
          <a:prstGeom prst="rect">
            <a:avLst/>
          </a:prstGeom>
          <a:noFill/>
          <a:ln w="3175">
            <a:solidFill>
              <a:srgbClr val="000000"/>
            </a:solidFill>
            <a:miter lim="800000"/>
            <a:headEnd/>
            <a:tailEnd/>
          </a:ln>
        </p:spPr>
      </p:pic>
      <p:pic>
        <p:nvPicPr>
          <p:cNvPr id="31749" name="Picture 4" descr="chain connector 20x20"/>
          <p:cNvPicPr>
            <a:picLocks noChangeAspect="1" noChangeArrowheads="1"/>
          </p:cNvPicPr>
          <p:nvPr/>
        </p:nvPicPr>
        <p:blipFill>
          <a:blip r:embed="rId4"/>
          <a:srcRect/>
          <a:stretch>
            <a:fillRect/>
          </a:stretch>
        </p:blipFill>
        <p:spPr bwMode="auto">
          <a:xfrm>
            <a:off x="6516688" y="3429000"/>
            <a:ext cx="1439862" cy="1439863"/>
          </a:xfrm>
          <a:prstGeom prst="rect">
            <a:avLst/>
          </a:prstGeom>
          <a:noFill/>
          <a:ln w="3175">
            <a:solidFill>
              <a:srgbClr val="000000"/>
            </a:solidFill>
            <a:miter lim="800000"/>
            <a:headEnd/>
            <a:tailEnd/>
          </a:ln>
        </p:spPr>
      </p:pic>
      <p:pic>
        <p:nvPicPr>
          <p:cNvPr id="31750" name="Picture 2" descr="E:\child safety\components\15.6635 1.4 cord connector\cord conn 20x20.JPG"/>
          <p:cNvPicPr>
            <a:picLocks noChangeAspect="1" noChangeArrowheads="1"/>
          </p:cNvPicPr>
          <p:nvPr/>
        </p:nvPicPr>
        <p:blipFill>
          <a:blip r:embed="rId5"/>
          <a:srcRect/>
          <a:stretch>
            <a:fillRect/>
          </a:stretch>
        </p:blipFill>
        <p:spPr bwMode="auto">
          <a:xfrm>
            <a:off x="3132138" y="3429000"/>
            <a:ext cx="1441450" cy="1439863"/>
          </a:xfrm>
          <a:prstGeom prst="rect">
            <a:avLst/>
          </a:prstGeom>
          <a:noFill/>
          <a:ln w="9525">
            <a:solidFill>
              <a:schemeClr val="tx1"/>
            </a:solidFill>
            <a:miter lim="800000"/>
            <a:headEnd/>
            <a:tailEnd/>
          </a:ln>
        </p:spPr>
      </p:pic>
      <p:pic>
        <p:nvPicPr>
          <p:cNvPr id="31751" name="Picture 11" descr="hook large 40x40"/>
          <p:cNvPicPr>
            <a:picLocks noChangeAspect="1" noChangeArrowheads="1"/>
          </p:cNvPicPr>
          <p:nvPr/>
        </p:nvPicPr>
        <p:blipFill>
          <a:blip r:embed="rId6"/>
          <a:srcRect/>
          <a:stretch>
            <a:fillRect/>
          </a:stretch>
        </p:blipFill>
        <p:spPr bwMode="auto">
          <a:xfrm>
            <a:off x="4859338" y="1700213"/>
            <a:ext cx="1439862" cy="1438275"/>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2627313" y="260350"/>
            <a:ext cx="4465637" cy="1143000"/>
          </a:xfrm>
        </p:spPr>
        <p:txBody>
          <a:bodyPr/>
          <a:lstStyle/>
          <a:p>
            <a:pPr eaLnBrk="1" hangingPunct="1"/>
            <a:r>
              <a:rPr lang="sv-SE" smtClean="0"/>
              <a:t>4. Viktiga krav i EN 13120</a:t>
            </a:r>
          </a:p>
        </p:txBody>
      </p:sp>
      <p:sp>
        <p:nvSpPr>
          <p:cNvPr id="32770" name="Content Placeholder 2"/>
          <p:cNvSpPr>
            <a:spLocks noGrp="1"/>
          </p:cNvSpPr>
          <p:nvPr>
            <p:ph idx="4294967295"/>
          </p:nvPr>
        </p:nvSpPr>
        <p:spPr>
          <a:xfrm>
            <a:off x="468313" y="1628775"/>
            <a:ext cx="5338762" cy="2692400"/>
          </a:xfrm>
        </p:spPr>
        <p:txBody>
          <a:bodyPr/>
          <a:lstStyle/>
          <a:p>
            <a:pPr eaLnBrk="1" hangingPunct="1"/>
            <a:r>
              <a:rPr lang="sv-SE" sz="1800" smtClean="0"/>
              <a:t>Eliminering av farliga öglor/loopar</a:t>
            </a:r>
          </a:p>
          <a:p>
            <a:pPr eaLnBrk="1" hangingPunct="1"/>
            <a:r>
              <a:rPr lang="sv-SE" sz="1400" smtClean="0"/>
              <a:t>Inre/bakre linöglor/loopar</a:t>
            </a:r>
          </a:p>
          <a:p>
            <a:pPr lvl="1" eaLnBrk="1" hangingPunct="1"/>
            <a:r>
              <a:rPr lang="sv-SE" sz="1200" smtClean="0"/>
              <a:t>linlås</a:t>
            </a:r>
          </a:p>
          <a:p>
            <a:pPr lvl="1" eaLnBrk="1" hangingPunct="1"/>
            <a:r>
              <a:rPr lang="sv-SE" sz="1200" smtClean="0"/>
              <a:t>tillbehör som får linan att brista vid belastning</a:t>
            </a:r>
          </a:p>
          <a:p>
            <a:pPr lvl="1" eaLnBrk="1" hangingPunct="1"/>
            <a:endParaRPr lang="en-GB" sz="1200" smtClean="0"/>
          </a:p>
          <a:p>
            <a:pPr eaLnBrk="1" hangingPunct="1"/>
            <a:r>
              <a:rPr lang="sv-SE" sz="1400" smtClean="0"/>
              <a:t>Lämplig fixering av lös lina</a:t>
            </a:r>
          </a:p>
          <a:p>
            <a:pPr lvl="1" eaLnBrk="1" hangingPunct="1"/>
            <a:r>
              <a:rPr lang="sv-SE" sz="1200" smtClean="0"/>
              <a:t>fästen för lina</a:t>
            </a:r>
          </a:p>
          <a:p>
            <a:pPr lvl="1" eaLnBrk="1" hangingPunct="1"/>
            <a:r>
              <a:rPr lang="sv-SE" sz="1200" smtClean="0"/>
              <a:t>det lägsta fästet ska alltid installeras minst 1,5 m från golvet</a:t>
            </a:r>
          </a:p>
          <a:p>
            <a:pPr eaLnBrk="1" hangingPunct="1"/>
            <a:endParaRPr lang="en-US" sz="1200" smtClean="0"/>
          </a:p>
        </p:txBody>
      </p:sp>
      <p:pic>
        <p:nvPicPr>
          <p:cNvPr id="32771" name="Picture 9" descr="cord cleat base 40x40"/>
          <p:cNvPicPr>
            <a:picLocks noChangeAspect="1" noChangeArrowheads="1"/>
          </p:cNvPicPr>
          <p:nvPr/>
        </p:nvPicPr>
        <p:blipFill>
          <a:blip r:embed="rId2"/>
          <a:srcRect/>
          <a:stretch>
            <a:fillRect/>
          </a:stretch>
        </p:blipFill>
        <p:spPr bwMode="auto">
          <a:xfrm>
            <a:off x="7380288" y="1557338"/>
            <a:ext cx="1438275" cy="1438275"/>
          </a:xfrm>
          <a:prstGeom prst="rect">
            <a:avLst/>
          </a:prstGeom>
          <a:noFill/>
          <a:ln w="3175">
            <a:solidFill>
              <a:srgbClr val="000000"/>
            </a:solidFill>
            <a:miter lim="800000"/>
            <a:headEnd/>
            <a:tailEnd/>
          </a:ln>
        </p:spPr>
      </p:pic>
      <p:pic>
        <p:nvPicPr>
          <p:cNvPr id="32772" name="Picture 14" descr="156144 40x 40.jpg"/>
          <p:cNvPicPr>
            <a:picLocks noChangeAspect="1"/>
          </p:cNvPicPr>
          <p:nvPr/>
        </p:nvPicPr>
        <p:blipFill>
          <a:blip r:embed="rId3"/>
          <a:srcRect/>
          <a:stretch>
            <a:fillRect/>
          </a:stretch>
        </p:blipFill>
        <p:spPr bwMode="auto">
          <a:xfrm>
            <a:off x="7380288" y="3141663"/>
            <a:ext cx="1438275" cy="1439862"/>
          </a:xfrm>
          <a:prstGeom prst="rect">
            <a:avLst/>
          </a:prstGeom>
          <a:noFill/>
          <a:ln w="9525">
            <a:solidFill>
              <a:schemeClr val="tx1"/>
            </a:solidFill>
            <a:miter lim="800000"/>
            <a:headEnd/>
            <a:tailEnd/>
          </a:ln>
        </p:spPr>
      </p:pic>
      <p:pic>
        <p:nvPicPr>
          <p:cNvPr id="32773" name="Picture 7" descr="cleat01 50x50"/>
          <p:cNvPicPr>
            <a:picLocks noChangeAspect="1" noChangeArrowheads="1"/>
          </p:cNvPicPr>
          <p:nvPr/>
        </p:nvPicPr>
        <p:blipFill>
          <a:blip r:embed="rId4"/>
          <a:srcRect/>
          <a:stretch>
            <a:fillRect/>
          </a:stretch>
        </p:blipFill>
        <p:spPr bwMode="auto">
          <a:xfrm>
            <a:off x="5724525" y="3141663"/>
            <a:ext cx="1439863" cy="1439862"/>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323850" y="188913"/>
            <a:ext cx="8229600" cy="1143000"/>
          </a:xfrm>
        </p:spPr>
        <p:txBody>
          <a:bodyPr/>
          <a:lstStyle/>
          <a:p>
            <a:pPr eaLnBrk="1" hangingPunct="1"/>
            <a:r>
              <a:rPr lang="sv-SE" smtClean="0"/>
              <a:t>4. Viktiga krav i EN 13120</a:t>
            </a:r>
            <a:endParaRPr lang="sv-SE" sz="1400" smtClean="0"/>
          </a:p>
        </p:txBody>
      </p:sp>
      <p:sp>
        <p:nvSpPr>
          <p:cNvPr id="33794" name="Content Placeholder 2"/>
          <p:cNvSpPr>
            <a:spLocks noGrp="1"/>
          </p:cNvSpPr>
          <p:nvPr>
            <p:ph idx="4294967295"/>
          </p:nvPr>
        </p:nvSpPr>
        <p:spPr>
          <a:xfrm>
            <a:off x="539750" y="2205038"/>
            <a:ext cx="3754438" cy="1944687"/>
          </a:xfrm>
        </p:spPr>
        <p:txBody>
          <a:bodyPr/>
          <a:lstStyle/>
          <a:p>
            <a:pPr marL="457200" indent="-457200" eaLnBrk="1" hangingPunct="1">
              <a:lnSpc>
                <a:spcPct val="105000"/>
              </a:lnSpc>
              <a:buFontTx/>
              <a:buAutoNum type="arabicPeriod"/>
            </a:pPr>
            <a:r>
              <a:rPr lang="sv-SE" sz="1400" smtClean="0"/>
              <a:t>Namnet på produkten (spårbarhet)</a:t>
            </a:r>
          </a:p>
          <a:p>
            <a:pPr marL="457200" indent="-457200" eaLnBrk="1" hangingPunct="1">
              <a:lnSpc>
                <a:spcPct val="105000"/>
              </a:lnSpc>
              <a:buFontTx/>
              <a:buAutoNum type="arabicPeriod"/>
            </a:pPr>
            <a:r>
              <a:rPr lang="sv-SE" sz="1400" smtClean="0"/>
              <a:t>Allmän varningsetikett</a:t>
            </a:r>
          </a:p>
          <a:p>
            <a:pPr marL="457200" indent="-457200" eaLnBrk="1" hangingPunct="1">
              <a:lnSpc>
                <a:spcPct val="105000"/>
              </a:lnSpc>
              <a:buFontTx/>
              <a:buAutoNum type="arabicPeriod"/>
            </a:pPr>
            <a:r>
              <a:rPr lang="sv-SE" sz="1400" smtClean="0"/>
              <a:t>Monteringsinstruktion + varningsetikett på säkerhetskomponent</a:t>
            </a:r>
          </a:p>
          <a:p>
            <a:pPr marL="457200" indent="-457200" eaLnBrk="1" hangingPunct="1">
              <a:lnSpc>
                <a:spcPct val="105000"/>
              </a:lnSpc>
              <a:buFontTx/>
              <a:buAutoNum type="arabicPeriod"/>
            </a:pPr>
            <a:r>
              <a:rPr lang="sv-SE" sz="1400" smtClean="0"/>
              <a:t>Varningsetikett på förpackning</a:t>
            </a:r>
          </a:p>
          <a:p>
            <a:pPr marL="457200" indent="-457200" eaLnBrk="1" hangingPunct="1">
              <a:lnSpc>
                <a:spcPct val="105000"/>
              </a:lnSpc>
              <a:buFontTx/>
              <a:buAutoNum type="arabicPeriod"/>
            </a:pPr>
            <a:r>
              <a:rPr lang="sv-SE" sz="1400" smtClean="0"/>
              <a:t>Varningstext i användarmanual</a:t>
            </a:r>
            <a:endParaRPr lang="en-US" sz="1400" smtClean="0"/>
          </a:p>
        </p:txBody>
      </p:sp>
      <p:pic>
        <p:nvPicPr>
          <p:cNvPr id="33795" name="Picture 3"/>
          <p:cNvPicPr>
            <a:picLocks noChangeAspect="1" noChangeArrowheads="1"/>
          </p:cNvPicPr>
          <p:nvPr/>
        </p:nvPicPr>
        <p:blipFill>
          <a:blip r:embed="rId2"/>
          <a:srcRect l="8980"/>
          <a:stretch>
            <a:fillRect/>
          </a:stretch>
        </p:blipFill>
        <p:spPr bwMode="auto">
          <a:xfrm>
            <a:off x="4716463" y="1598613"/>
            <a:ext cx="4032250" cy="3209925"/>
          </a:xfrm>
          <a:prstGeom prst="rect">
            <a:avLst/>
          </a:prstGeom>
          <a:noFill/>
          <a:ln w="3175">
            <a:solidFill>
              <a:srgbClr val="000000"/>
            </a:solidFill>
            <a:miter lim="800000"/>
            <a:headEnd/>
            <a:tailEnd/>
          </a:ln>
        </p:spPr>
      </p:pic>
      <p:sp>
        <p:nvSpPr>
          <p:cNvPr id="33796" name="Title 1"/>
          <p:cNvSpPr>
            <a:spLocks/>
          </p:cNvSpPr>
          <p:nvPr/>
        </p:nvSpPr>
        <p:spPr bwMode="auto">
          <a:xfrm>
            <a:off x="250825" y="1268413"/>
            <a:ext cx="4413250" cy="647700"/>
          </a:xfrm>
          <a:prstGeom prst="rect">
            <a:avLst/>
          </a:prstGeom>
          <a:noFill/>
          <a:ln w="9525">
            <a:noFill/>
            <a:miter lim="800000"/>
            <a:headEnd/>
            <a:tailEnd/>
          </a:ln>
        </p:spPr>
        <p:txBody>
          <a:bodyPr anchor="ctr"/>
          <a:lstStyle/>
          <a:p>
            <a:pPr algn="ctr"/>
            <a:r>
              <a:rPr lang="sv-SE">
                <a:solidFill>
                  <a:schemeClr val="tx2"/>
                </a:solidFill>
                <a:latin typeface="HelveticaNeueLT Std Cn" pitchFamily="34" charset="0"/>
              </a:rPr>
              <a:t>Varningar och produktmärkning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2484438" y="333375"/>
            <a:ext cx="4248150" cy="576263"/>
          </a:xfrm>
        </p:spPr>
        <p:txBody>
          <a:bodyPr/>
          <a:lstStyle/>
          <a:p>
            <a:pPr eaLnBrk="1" hangingPunct="1"/>
            <a:r>
              <a:rPr lang="sv-SE" smtClean="0"/>
              <a:t>4. Viktiga krav i EN 13120</a:t>
            </a:r>
          </a:p>
        </p:txBody>
      </p:sp>
      <p:sp>
        <p:nvSpPr>
          <p:cNvPr id="34818" name="Content Placeholder 2"/>
          <p:cNvSpPr>
            <a:spLocks noGrp="1"/>
          </p:cNvSpPr>
          <p:nvPr>
            <p:ph idx="4294967295"/>
          </p:nvPr>
        </p:nvSpPr>
        <p:spPr>
          <a:xfrm>
            <a:off x="1042988" y="836613"/>
            <a:ext cx="5256212" cy="287337"/>
          </a:xfrm>
        </p:spPr>
        <p:txBody>
          <a:bodyPr/>
          <a:lstStyle/>
          <a:p>
            <a:pPr eaLnBrk="1" hangingPunct="1">
              <a:lnSpc>
                <a:spcPct val="80000"/>
              </a:lnSpc>
            </a:pPr>
            <a:r>
              <a:rPr lang="sv-SE" sz="1800" smtClean="0"/>
              <a:t>Sammanfattning på en sida</a:t>
            </a:r>
          </a:p>
          <a:p>
            <a:pPr eaLnBrk="1" hangingPunct="1">
              <a:lnSpc>
                <a:spcPct val="80000"/>
              </a:lnSpc>
            </a:pPr>
            <a:endParaRPr lang="en-US" sz="1800" smtClean="0"/>
          </a:p>
        </p:txBody>
      </p:sp>
      <p:pic>
        <p:nvPicPr>
          <p:cNvPr id="34819" name="Picture 5"/>
          <p:cNvPicPr>
            <a:picLocks noChangeAspect="1" noChangeArrowheads="1"/>
          </p:cNvPicPr>
          <p:nvPr/>
        </p:nvPicPr>
        <p:blipFill>
          <a:blip r:embed="rId2"/>
          <a:srcRect/>
          <a:stretch>
            <a:fillRect/>
          </a:stretch>
        </p:blipFill>
        <p:spPr bwMode="auto">
          <a:xfrm>
            <a:off x="1116013" y="1268413"/>
            <a:ext cx="6048375" cy="373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2916238" y="260350"/>
            <a:ext cx="3455987" cy="850900"/>
          </a:xfrm>
        </p:spPr>
        <p:txBody>
          <a:bodyPr/>
          <a:lstStyle/>
          <a:p>
            <a:pPr eaLnBrk="1" hangingPunct="1"/>
            <a:r>
              <a:rPr lang="sv-SE" smtClean="0"/>
              <a:t>5. Säkra produkter </a:t>
            </a:r>
          </a:p>
        </p:txBody>
      </p:sp>
      <p:sp>
        <p:nvSpPr>
          <p:cNvPr id="35842" name="Content Placeholder 2"/>
          <p:cNvSpPr>
            <a:spLocks noGrp="1"/>
          </p:cNvSpPr>
          <p:nvPr>
            <p:ph idx="4294967295"/>
          </p:nvPr>
        </p:nvSpPr>
        <p:spPr>
          <a:xfrm>
            <a:off x="468313" y="1628775"/>
            <a:ext cx="4835525" cy="2476500"/>
          </a:xfrm>
        </p:spPr>
        <p:txBody>
          <a:bodyPr/>
          <a:lstStyle/>
          <a:p>
            <a:pPr marL="358775" indent="-358775" eaLnBrk="1" hangingPunct="1"/>
            <a:r>
              <a:rPr lang="sv-SE" sz="1400" smtClean="0"/>
              <a:t>Produkter som</a:t>
            </a:r>
            <a:r>
              <a:rPr lang="sv-SE" sz="1400" b="1" smtClean="0"/>
              <a:t> inte </a:t>
            </a:r>
            <a:r>
              <a:rPr lang="sv-SE" sz="1400" smtClean="0"/>
              <a:t>har några farliga öglor/loopar eller linor (interna eller externa) som innebär strypningsfara för barn</a:t>
            </a:r>
            <a:r>
              <a:rPr lang="en-GB" sz="1400" smtClean="0"/>
              <a:t> t.ex:</a:t>
            </a:r>
          </a:p>
          <a:p>
            <a:pPr marL="358775" indent="-358775" eaLnBrk="1" hangingPunct="1">
              <a:buFontTx/>
              <a:buChar char="•"/>
            </a:pPr>
            <a:r>
              <a:rPr lang="sv-SE" sz="1400" smtClean="0"/>
              <a:t>Rullgardiner med fjädermekanism</a:t>
            </a:r>
          </a:p>
          <a:p>
            <a:pPr marL="358775" indent="-358775" eaLnBrk="1" hangingPunct="1">
              <a:buFontTx/>
              <a:buChar char="•"/>
            </a:pPr>
            <a:r>
              <a:rPr lang="sv-SE" sz="1400" smtClean="0"/>
              <a:t>Motoriserade persienner</a:t>
            </a:r>
          </a:p>
          <a:p>
            <a:pPr marL="358775" indent="-358775" eaLnBrk="1" hangingPunct="1">
              <a:buFontTx/>
              <a:buChar char="•"/>
            </a:pPr>
            <a:r>
              <a:rPr lang="sv-SE" sz="1400" smtClean="0"/>
              <a:t>Förspända modeller</a:t>
            </a:r>
          </a:p>
          <a:p>
            <a:pPr marL="358775" indent="-358775" eaLnBrk="1" hangingPunct="1">
              <a:buFontTx/>
              <a:buChar char="•"/>
            </a:pPr>
            <a:r>
              <a:rPr lang="sv-SE" sz="1400" smtClean="0"/>
              <a:t>LiteRise</a:t>
            </a:r>
          </a:p>
          <a:p>
            <a:pPr marL="358775" indent="-358775" eaLnBrk="1" hangingPunct="1">
              <a:lnSpc>
                <a:spcPct val="90000"/>
              </a:lnSpc>
            </a:pPr>
            <a:r>
              <a:rPr lang="sv-SE" sz="1400" smtClean="0"/>
              <a:t>etc</a:t>
            </a:r>
          </a:p>
        </p:txBody>
      </p:sp>
      <p:pic>
        <p:nvPicPr>
          <p:cNvPr id="35843" name="Picture 2"/>
          <p:cNvPicPr>
            <a:picLocks noChangeAspect="1" noChangeArrowheads="1"/>
          </p:cNvPicPr>
          <p:nvPr/>
        </p:nvPicPr>
        <p:blipFill>
          <a:blip r:embed="rId2"/>
          <a:srcRect/>
          <a:stretch>
            <a:fillRect/>
          </a:stretch>
        </p:blipFill>
        <p:spPr bwMode="auto">
          <a:xfrm>
            <a:off x="5651500" y="1700213"/>
            <a:ext cx="2827338" cy="26638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468313" y="260350"/>
            <a:ext cx="8229600" cy="1143000"/>
          </a:xfrm>
        </p:spPr>
        <p:txBody>
          <a:bodyPr/>
          <a:lstStyle/>
          <a:p>
            <a:pPr eaLnBrk="1" hangingPunct="1"/>
            <a:r>
              <a:rPr lang="sv-SE" smtClean="0"/>
              <a:t>Utbildningens syfte</a:t>
            </a:r>
          </a:p>
        </p:txBody>
      </p:sp>
      <p:sp>
        <p:nvSpPr>
          <p:cNvPr id="15362" name="Content Placeholder 2"/>
          <p:cNvSpPr>
            <a:spLocks noGrp="1"/>
          </p:cNvSpPr>
          <p:nvPr>
            <p:ph idx="4294967295"/>
          </p:nvPr>
        </p:nvSpPr>
        <p:spPr>
          <a:xfrm>
            <a:off x="468313" y="1628775"/>
            <a:ext cx="8507412" cy="3197225"/>
          </a:xfrm>
        </p:spPr>
        <p:txBody>
          <a:bodyPr/>
          <a:lstStyle/>
          <a:p>
            <a:pPr marL="0" indent="0" eaLnBrk="1" hangingPunct="1">
              <a:lnSpc>
                <a:spcPct val="90000"/>
              </a:lnSpc>
            </a:pPr>
            <a:r>
              <a:rPr lang="sv-SE" sz="1800" smtClean="0"/>
              <a:t>Till: interna kundtjänstavdelningar, ingen direkt konsumentkontakt. Framför allt kontakt med återförsäljare.</a:t>
            </a:r>
          </a:p>
          <a:p>
            <a:pPr marL="0" indent="0" eaLnBrk="1" hangingPunct="1">
              <a:lnSpc>
                <a:spcPct val="90000"/>
              </a:lnSpc>
            </a:pPr>
            <a:r>
              <a:rPr lang="sv-SE" sz="1800" smtClean="0"/>
              <a:t>Syfte: att informera om förändringar och ansvar samt förbereda inför eventuella frågor.</a:t>
            </a:r>
          </a:p>
          <a:p>
            <a:pPr marL="0" indent="0" eaLnBrk="1" hangingPunct="1">
              <a:lnSpc>
                <a:spcPct val="90000"/>
              </a:lnSpc>
            </a:pPr>
            <a:endParaRPr lang="en-US" sz="1800" smtClean="0"/>
          </a:p>
          <a:p>
            <a:pPr marL="0" indent="0" eaLnBrk="1" hangingPunct="1"/>
            <a:r>
              <a:rPr lang="sv-SE" sz="1800" smtClean="0"/>
              <a:t>Tid: ca: 2,5 timmar</a:t>
            </a:r>
          </a:p>
          <a:p>
            <a:pPr marL="0" indent="0" eaLnBrk="1" hangingPunct="1"/>
            <a:endParaRPr lang="en-US" sz="1800" smtClean="0"/>
          </a:p>
        </p:txBody>
      </p:sp>
      <p:sp>
        <p:nvSpPr>
          <p:cNvPr id="15363" name="TextBox 4"/>
          <p:cNvSpPr txBox="1">
            <a:spLocks noChangeArrowheads="1"/>
          </p:cNvSpPr>
          <p:nvPr/>
        </p:nvSpPr>
        <p:spPr bwMode="auto">
          <a:xfrm>
            <a:off x="539750" y="3644900"/>
            <a:ext cx="8077200" cy="1320800"/>
          </a:xfrm>
          <a:prstGeom prst="rect">
            <a:avLst/>
          </a:prstGeom>
          <a:noFill/>
          <a:ln w="9525">
            <a:noFill/>
            <a:miter lim="800000"/>
            <a:headEnd/>
            <a:tailEnd/>
          </a:ln>
        </p:spPr>
        <p:txBody>
          <a:bodyPr>
            <a:spAutoFit/>
          </a:bodyPr>
          <a:lstStyle/>
          <a:p>
            <a:r>
              <a:rPr lang="sv-SE" sz="900"/>
              <a:t>Denna information är endast avsedd att ge allmän och inledande vägledning om vanliga frågeställningar och problem. Den bör inte ligga till grund för några beslut du fattar eller för slutsatser om dina rättigheter och skyldigheter. Den utesluter och begränsar inte heller ditt behov av att skaffa dig detaljerad juridisk rådgivning som är specifik för din egen situation och omständigheter.</a:t>
            </a:r>
          </a:p>
          <a:p>
            <a:r>
              <a:rPr lang="sv-SE" sz="900"/>
              <a:t> </a:t>
            </a:r>
          </a:p>
          <a:p>
            <a:r>
              <a:rPr lang="sv-SE" sz="900"/>
              <a:t>Hunter Douglas ger inga garantier av något slag, varken uttryckliga eller underförstådda, när det gäller denna information eller dess lämplighet och ändamålsenlighet för något syfte. Hunter Douglas kan inte heller garantera att standarderna och bestämmelserna inte kommer att förändras innan de träder i kraft. Hunter Douglas tar inte heller något ansvar för felaktigheter, utelämnad information eller vilseledande uppgifter. Hunter Douglas tar inte ansvar för någon förlust, hur den än har orsakats, till följd av direkt eller indirekt användning av denna information.</a:t>
            </a:r>
          </a:p>
          <a:p>
            <a:endParaRPr lang="en-US" sz="9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68313" y="260350"/>
            <a:ext cx="8229600" cy="922338"/>
          </a:xfrm>
        </p:spPr>
        <p:txBody>
          <a:bodyPr/>
          <a:lstStyle/>
          <a:p>
            <a:pPr eaLnBrk="1" hangingPunct="1"/>
            <a:r>
              <a:rPr lang="sv-SE" smtClean="0"/>
              <a:t>6. Skyldigheter</a:t>
            </a:r>
          </a:p>
        </p:txBody>
      </p:sp>
      <p:sp>
        <p:nvSpPr>
          <p:cNvPr id="36866" name="Content Placeholder 2"/>
          <p:cNvSpPr>
            <a:spLocks noGrp="1"/>
          </p:cNvSpPr>
          <p:nvPr>
            <p:ph idx="4294967295"/>
          </p:nvPr>
        </p:nvSpPr>
        <p:spPr>
          <a:xfrm>
            <a:off x="468313" y="3324225"/>
            <a:ext cx="8229600" cy="1617663"/>
          </a:xfrm>
        </p:spPr>
        <p:txBody>
          <a:bodyPr/>
          <a:lstStyle/>
          <a:p>
            <a:pPr eaLnBrk="1" hangingPunct="1">
              <a:buFontTx/>
              <a:buChar char="•"/>
            </a:pPr>
            <a:r>
              <a:rPr lang="sv-SE" sz="1400" smtClean="0"/>
              <a:t>Tillverkare/säljorganisation</a:t>
            </a:r>
          </a:p>
          <a:p>
            <a:pPr eaLnBrk="1" hangingPunct="1">
              <a:buFontTx/>
              <a:buChar char="•"/>
            </a:pPr>
            <a:r>
              <a:rPr lang="sv-SE" sz="1400" smtClean="0"/>
              <a:t>Acceptera endast beställningar som uppfyller kraven!</a:t>
            </a:r>
          </a:p>
          <a:p>
            <a:pPr eaLnBrk="1" hangingPunct="1">
              <a:buFontTx/>
              <a:buChar char="•"/>
            </a:pPr>
            <a:r>
              <a:rPr lang="sv-SE" sz="1400" smtClean="0"/>
              <a:t>Måste leverera produkt som uppfyller kraven</a:t>
            </a:r>
          </a:p>
          <a:p>
            <a:pPr eaLnBrk="1" hangingPunct="1">
              <a:buFontTx/>
              <a:buChar char="•"/>
            </a:pPr>
            <a:r>
              <a:rPr lang="sv-SE" sz="1400" smtClean="0"/>
              <a:t>Måste tillhandahålla produktinformation till återförsäljaren</a:t>
            </a:r>
          </a:p>
          <a:p>
            <a:pPr eaLnBrk="1" hangingPunct="1">
              <a:buFontTx/>
              <a:buChar char="•"/>
            </a:pPr>
            <a:r>
              <a:rPr lang="sv-SE" sz="1400" smtClean="0"/>
              <a:t>Erbjud återförsäljare/montörer utbildning i barnsäkerhet</a:t>
            </a:r>
          </a:p>
          <a:p>
            <a:pPr lvl="1" eaLnBrk="1" hangingPunct="1"/>
            <a:r>
              <a:rPr lang="sv-SE" sz="1400" smtClean="0"/>
              <a:t>(är inte ett krav men tillhör god praxis)</a:t>
            </a:r>
          </a:p>
          <a:p>
            <a:pPr eaLnBrk="1" hangingPunct="1"/>
            <a:endParaRPr lang="en-US" sz="1400" smtClean="0"/>
          </a:p>
        </p:txBody>
      </p:sp>
      <p:pic>
        <p:nvPicPr>
          <p:cNvPr id="36867" name="Picture 5"/>
          <p:cNvPicPr>
            <a:picLocks noChangeAspect="1" noChangeArrowheads="1"/>
          </p:cNvPicPr>
          <p:nvPr/>
        </p:nvPicPr>
        <p:blipFill>
          <a:blip r:embed="rId2"/>
          <a:srcRect/>
          <a:stretch>
            <a:fillRect/>
          </a:stretch>
        </p:blipFill>
        <p:spPr bwMode="auto">
          <a:xfrm>
            <a:off x="1258888" y="1125538"/>
            <a:ext cx="6121400"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395288" y="188913"/>
            <a:ext cx="8229600" cy="922337"/>
          </a:xfrm>
        </p:spPr>
        <p:txBody>
          <a:bodyPr/>
          <a:lstStyle/>
          <a:p>
            <a:pPr eaLnBrk="1" hangingPunct="1"/>
            <a:r>
              <a:rPr lang="sv-SE" smtClean="0"/>
              <a:t>6. Skyldigheter</a:t>
            </a:r>
          </a:p>
        </p:txBody>
      </p:sp>
      <p:sp>
        <p:nvSpPr>
          <p:cNvPr id="37890" name="Content Placeholder 2"/>
          <p:cNvSpPr>
            <a:spLocks noGrp="1"/>
          </p:cNvSpPr>
          <p:nvPr>
            <p:ph idx="4294967295"/>
          </p:nvPr>
        </p:nvSpPr>
        <p:spPr>
          <a:xfrm>
            <a:off x="468313" y="2636838"/>
            <a:ext cx="8229600" cy="2447925"/>
          </a:xfrm>
        </p:spPr>
        <p:txBody>
          <a:bodyPr/>
          <a:lstStyle/>
          <a:p>
            <a:pPr eaLnBrk="1" hangingPunct="1"/>
            <a:r>
              <a:rPr lang="sv-SE" sz="1200" u="sng" smtClean="0"/>
              <a:t>Återförsäljare</a:t>
            </a:r>
          </a:p>
          <a:p>
            <a:pPr eaLnBrk="1" hangingPunct="1">
              <a:buFontTx/>
              <a:buChar char="•"/>
            </a:pPr>
            <a:r>
              <a:rPr lang="sv-SE" sz="1200" smtClean="0"/>
              <a:t>Tillgängliggöra produktinformation för kunden.</a:t>
            </a:r>
          </a:p>
          <a:p>
            <a:pPr eaLnBrk="1" hangingPunct="1">
              <a:buFontTx/>
              <a:buChar char="•"/>
            </a:pPr>
            <a:r>
              <a:rPr lang="sv-SE" sz="1200" smtClean="0"/>
              <a:t>Ge kunden råd om barnsäkerhet och tillgängliga lösningar.</a:t>
            </a:r>
          </a:p>
          <a:p>
            <a:pPr eaLnBrk="1" hangingPunct="1">
              <a:buFontTx/>
              <a:buChar char="•"/>
            </a:pPr>
            <a:r>
              <a:rPr lang="sv-SE" sz="1200" smtClean="0"/>
              <a:t>Fråga alltid om installationshöjd vid mätning.</a:t>
            </a:r>
          </a:p>
          <a:p>
            <a:pPr eaLnBrk="1" hangingPunct="1">
              <a:buFontTx/>
              <a:buChar char="•"/>
            </a:pPr>
            <a:r>
              <a:rPr lang="sv-SE" sz="1200" smtClean="0"/>
              <a:t>Se till att kunden är medveten om att alla säkerhetsanordningar måste monteras på ett korrekt sätt för att produkten ska uppfylla kraven.</a:t>
            </a:r>
          </a:p>
          <a:p>
            <a:pPr eaLnBrk="1" hangingPunct="1">
              <a:buFontTx/>
              <a:buChar char="•"/>
            </a:pPr>
            <a:r>
              <a:rPr lang="sv-SE" sz="1200" smtClean="0"/>
              <a:t>Beställ bara solskydd som uppfyller kraven i barnsäkerhetsstandarden.</a:t>
            </a:r>
          </a:p>
          <a:p>
            <a:pPr eaLnBrk="1" hangingPunct="1">
              <a:buFontTx/>
              <a:buChar char="•"/>
            </a:pPr>
            <a:r>
              <a:rPr lang="sv-SE" sz="1200" smtClean="0"/>
              <a:t>Följ anvisningarna för att montera solskydd på ett barnsäkert sätt.</a:t>
            </a:r>
          </a:p>
          <a:p>
            <a:pPr eaLnBrk="1" hangingPunct="1">
              <a:buFontTx/>
              <a:buChar char="•"/>
            </a:pPr>
            <a:r>
              <a:rPr lang="sv-SE" sz="1200" smtClean="0"/>
              <a:t>Utbilda alla anställda i barnsäkerhetskrav (är inte ett krav men tillhör god praxis).</a:t>
            </a:r>
          </a:p>
          <a:p>
            <a:pPr eaLnBrk="1" hangingPunct="1">
              <a:buFontTx/>
              <a:buChar char="•"/>
            </a:pPr>
            <a:r>
              <a:rPr lang="sv-SE" sz="1200" smtClean="0"/>
              <a:t>Utbilda montörer i barnsäkerhetskrav (är inte ett krav men tillhör god praxis).</a:t>
            </a:r>
          </a:p>
          <a:p>
            <a:pPr eaLnBrk="1" hangingPunct="1">
              <a:buFontTx/>
              <a:buChar char="•"/>
            </a:pPr>
            <a:r>
              <a:rPr lang="sv-SE" sz="1200" smtClean="0"/>
              <a:t>Arkivera all beställningsinformation för framtida behov (förslagsvis minst tio år).</a:t>
            </a:r>
          </a:p>
          <a:p>
            <a:pPr eaLnBrk="1" hangingPunct="1">
              <a:lnSpc>
                <a:spcPct val="80000"/>
              </a:lnSpc>
            </a:pPr>
            <a:endParaRPr lang="en-US" sz="1200" smtClean="0"/>
          </a:p>
        </p:txBody>
      </p:sp>
      <p:pic>
        <p:nvPicPr>
          <p:cNvPr id="37891" name="Picture 5"/>
          <p:cNvPicPr>
            <a:picLocks noChangeAspect="1" noChangeArrowheads="1"/>
          </p:cNvPicPr>
          <p:nvPr/>
        </p:nvPicPr>
        <p:blipFill>
          <a:blip r:embed="rId2"/>
          <a:srcRect/>
          <a:stretch>
            <a:fillRect/>
          </a:stretch>
        </p:blipFill>
        <p:spPr bwMode="auto">
          <a:xfrm>
            <a:off x="1187450" y="836613"/>
            <a:ext cx="6121400"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4294967295"/>
          </p:nvPr>
        </p:nvSpPr>
        <p:spPr>
          <a:xfrm>
            <a:off x="468313" y="1557338"/>
            <a:ext cx="8229600" cy="3384550"/>
          </a:xfrm>
        </p:spPr>
        <p:txBody>
          <a:bodyPr/>
          <a:lstStyle/>
          <a:p>
            <a:pPr eaLnBrk="1" hangingPunct="1"/>
            <a:r>
              <a:rPr lang="sv-SE" sz="1400" u="sng" smtClean="0"/>
              <a:t>Allvarliga konsekvenser om man inte följer standarden</a:t>
            </a:r>
          </a:p>
          <a:p>
            <a:pPr eaLnBrk="1" hangingPunct="1">
              <a:buFontTx/>
              <a:buChar char="•"/>
            </a:pPr>
            <a:r>
              <a:rPr lang="sv-SE" sz="1400" smtClean="0"/>
              <a:t>Barn kan dö eller skadas allvarligt!</a:t>
            </a:r>
          </a:p>
          <a:p>
            <a:pPr eaLnBrk="1" hangingPunct="1">
              <a:buFontTx/>
              <a:buChar char="•"/>
            </a:pPr>
            <a:r>
              <a:rPr lang="sv-SE" sz="1400" smtClean="0"/>
              <a:t>Obligatorisk standard som nu omfattas av lagstiftning</a:t>
            </a:r>
          </a:p>
          <a:p>
            <a:pPr eaLnBrk="1" hangingPunct="1">
              <a:buFontTx/>
              <a:buChar char="•"/>
            </a:pPr>
            <a:r>
              <a:rPr lang="sv-SE" sz="1400" smtClean="0"/>
              <a:t>Företag kan åtalas för oaktsamhetsbrott eller vållande till annans död</a:t>
            </a:r>
          </a:p>
          <a:p>
            <a:pPr eaLnBrk="1" hangingPunct="1">
              <a:buFontTx/>
              <a:buChar char="•"/>
            </a:pPr>
            <a:r>
              <a:rPr lang="sv-SE" sz="1400" smtClean="0"/>
              <a:t>Frihetsberövande straff kommer att tillämpas</a:t>
            </a:r>
          </a:p>
          <a:p>
            <a:pPr eaLnBrk="1" hangingPunct="1"/>
            <a:endParaRPr lang="sv-SE" sz="1400" smtClean="0"/>
          </a:p>
          <a:p>
            <a:pPr eaLnBrk="1" hangingPunct="1"/>
            <a:r>
              <a:rPr lang="sv-SE" sz="1400" u="sng" smtClean="0"/>
              <a:t>Åtal kan omfatta:</a:t>
            </a:r>
          </a:p>
          <a:p>
            <a:pPr lvl="1" eaLnBrk="1" hangingPunct="1"/>
            <a:r>
              <a:rPr lang="sv-SE" sz="1400" smtClean="0"/>
              <a:t>tillverkare</a:t>
            </a:r>
          </a:p>
          <a:p>
            <a:pPr lvl="1" eaLnBrk="1" hangingPunct="1"/>
            <a:r>
              <a:rPr lang="sv-SE" sz="1400" smtClean="0"/>
              <a:t>säljorganisation</a:t>
            </a:r>
          </a:p>
          <a:p>
            <a:pPr lvl="1" eaLnBrk="1" hangingPunct="1"/>
            <a:r>
              <a:rPr lang="sv-SE" sz="1400" smtClean="0"/>
              <a:t>återförsäljare/montör/installatör</a:t>
            </a:r>
          </a:p>
          <a:p>
            <a:pPr lvl="1" eaLnBrk="1" hangingPunct="1"/>
            <a:r>
              <a:rPr lang="sv-SE" sz="1400" smtClean="0"/>
              <a:t>designer etc</a:t>
            </a:r>
          </a:p>
          <a:p>
            <a:pPr eaLnBrk="1" hangingPunct="1"/>
            <a:endParaRPr lang="en-US" sz="1800" smtClean="0"/>
          </a:p>
          <a:p>
            <a:pPr eaLnBrk="1" hangingPunct="1"/>
            <a:endParaRPr lang="en-US" sz="1800" smtClean="0"/>
          </a:p>
        </p:txBody>
      </p:sp>
      <p:sp>
        <p:nvSpPr>
          <p:cNvPr id="38914" name="Title 1"/>
          <p:cNvSpPr>
            <a:spLocks/>
          </p:cNvSpPr>
          <p:nvPr/>
        </p:nvSpPr>
        <p:spPr bwMode="auto">
          <a:xfrm>
            <a:off x="468313" y="260350"/>
            <a:ext cx="8229600" cy="1143000"/>
          </a:xfrm>
          <a:prstGeom prst="rect">
            <a:avLst/>
          </a:prstGeom>
          <a:noFill/>
          <a:ln w="9525">
            <a:noFill/>
            <a:miter lim="800000"/>
            <a:headEnd/>
            <a:tailEnd/>
          </a:ln>
        </p:spPr>
        <p:txBody>
          <a:bodyPr anchor="ctr"/>
          <a:lstStyle/>
          <a:p>
            <a:pPr algn="ctr"/>
            <a:r>
              <a:rPr lang="sv-SE" sz="2400">
                <a:latin typeface="HelveticaNeueLT Std Cn" pitchFamily="34" charset="0"/>
              </a:rPr>
              <a:t>6. Skyldigheter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4294967295"/>
          </p:nvPr>
        </p:nvSpPr>
        <p:spPr>
          <a:xfrm>
            <a:off x="457200" y="1600200"/>
            <a:ext cx="8002588" cy="2620963"/>
          </a:xfrm>
        </p:spPr>
        <p:txBody>
          <a:bodyPr/>
          <a:lstStyle/>
          <a:p>
            <a:pPr marL="365125" indent="-365125" eaLnBrk="1" hangingPunct="1">
              <a:lnSpc>
                <a:spcPct val="90000"/>
              </a:lnSpc>
            </a:pPr>
            <a:r>
              <a:rPr lang="sv-SE" sz="1400" u="sng" smtClean="0"/>
              <a:t>Rutiner vid incidenter </a:t>
            </a:r>
          </a:p>
          <a:p>
            <a:pPr marL="365125" indent="-365125" eaLnBrk="1" hangingPunct="1">
              <a:lnSpc>
                <a:spcPct val="90000"/>
              </a:lnSpc>
            </a:pPr>
            <a:r>
              <a:rPr lang="sv-SE" sz="1400" smtClean="0"/>
              <a:t>Tänk om något (nästan) händer?</a:t>
            </a:r>
          </a:p>
          <a:p>
            <a:pPr marL="365125" indent="-365125" eaLnBrk="1" hangingPunct="1">
              <a:lnSpc>
                <a:spcPct val="90000"/>
              </a:lnSpc>
            </a:pPr>
            <a:r>
              <a:rPr lang="sv-SE" sz="1400" smtClean="0"/>
              <a:t>Tänk om vi blir uthängda i pressen?</a:t>
            </a:r>
          </a:p>
          <a:p>
            <a:pPr marL="365125" indent="-365125" eaLnBrk="1" hangingPunct="1">
              <a:lnSpc>
                <a:spcPct val="90000"/>
              </a:lnSpc>
            </a:pPr>
            <a:r>
              <a:rPr lang="sv-SE" sz="1400" smtClean="0"/>
              <a:t>Tänk om något sprids i sociala medier?</a:t>
            </a:r>
          </a:p>
          <a:p>
            <a:pPr marL="365125" indent="-365125" eaLnBrk="1" hangingPunct="1">
              <a:lnSpc>
                <a:spcPct val="90000"/>
              </a:lnSpc>
            </a:pPr>
            <a:endParaRPr lang="en-GB" sz="1400" smtClean="0"/>
          </a:p>
          <a:p>
            <a:pPr marL="365125" indent="-365125" eaLnBrk="1" hangingPunct="1"/>
            <a:r>
              <a:rPr lang="sv-SE" sz="1400" u="sng" smtClean="0"/>
              <a:t>Grundläggande principer</a:t>
            </a:r>
          </a:p>
          <a:p>
            <a:pPr marL="365125" indent="-365125" eaLnBrk="1" hangingPunct="1">
              <a:buFontTx/>
              <a:buChar char="•"/>
            </a:pPr>
            <a:r>
              <a:rPr lang="sv-SE" sz="1400" smtClean="0"/>
              <a:t>Förebyggande åtgärder är bättre än akuta</a:t>
            </a:r>
          </a:p>
          <a:p>
            <a:pPr marL="365125" indent="-365125" eaLnBrk="1" hangingPunct="1">
              <a:buFontTx/>
              <a:buChar char="•"/>
            </a:pPr>
            <a:r>
              <a:rPr lang="sv-SE" sz="1400" smtClean="0"/>
              <a:t>Ta ansvar</a:t>
            </a:r>
          </a:p>
          <a:p>
            <a:pPr marL="365125" indent="-365125" eaLnBrk="1" hangingPunct="1">
              <a:buFontTx/>
              <a:buChar char="•"/>
            </a:pPr>
            <a:r>
              <a:rPr lang="sv-SE" sz="1400" smtClean="0"/>
              <a:t>Följ rutiner och kommunikationsriktlinjer</a:t>
            </a:r>
          </a:p>
        </p:txBody>
      </p:sp>
      <p:sp>
        <p:nvSpPr>
          <p:cNvPr id="39938" name="Title 1"/>
          <p:cNvSpPr>
            <a:spLocks/>
          </p:cNvSpPr>
          <p:nvPr/>
        </p:nvSpPr>
        <p:spPr bwMode="auto">
          <a:xfrm>
            <a:off x="457200" y="269875"/>
            <a:ext cx="8229600" cy="1143000"/>
          </a:xfrm>
          <a:prstGeom prst="rect">
            <a:avLst/>
          </a:prstGeom>
          <a:noFill/>
          <a:ln w="9525">
            <a:noFill/>
            <a:miter lim="800000"/>
            <a:headEnd/>
            <a:tailEnd/>
          </a:ln>
        </p:spPr>
        <p:txBody>
          <a:bodyPr anchor="ctr"/>
          <a:lstStyle/>
          <a:p>
            <a:pPr algn="ctr"/>
            <a:r>
              <a:rPr lang="sv-SE" sz="2400">
                <a:latin typeface="HelveticaNeueLT Std Cn" pitchFamily="34" charset="0"/>
              </a:rPr>
              <a:t>7. Eskaleringsrutin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4294967295"/>
          </p:nvPr>
        </p:nvSpPr>
        <p:spPr>
          <a:xfrm>
            <a:off x="468313" y="1628775"/>
            <a:ext cx="4319587" cy="2087563"/>
          </a:xfrm>
        </p:spPr>
        <p:txBody>
          <a:bodyPr/>
          <a:lstStyle/>
          <a:p>
            <a:pPr eaLnBrk="1" hangingPunct="1">
              <a:lnSpc>
                <a:spcPct val="90000"/>
              </a:lnSpc>
              <a:buFontTx/>
              <a:buChar char="•"/>
            </a:pPr>
            <a:r>
              <a:rPr lang="sv-SE" sz="1800" smtClean="0"/>
              <a:t>Visa alltid sympati</a:t>
            </a:r>
          </a:p>
          <a:p>
            <a:pPr eaLnBrk="1" hangingPunct="1">
              <a:lnSpc>
                <a:spcPct val="90000"/>
              </a:lnSpc>
              <a:buFontTx/>
              <a:buChar char="•"/>
            </a:pPr>
            <a:r>
              <a:rPr lang="sv-SE" sz="1800" smtClean="0"/>
              <a:t>En talesperson för företaget</a:t>
            </a:r>
          </a:p>
          <a:p>
            <a:pPr eaLnBrk="1" hangingPunct="1">
              <a:lnSpc>
                <a:spcPct val="90000"/>
              </a:lnSpc>
              <a:buFontTx/>
              <a:buChar char="•"/>
            </a:pPr>
            <a:r>
              <a:rPr lang="sv-SE" sz="1800" smtClean="0"/>
              <a:t>Platschefen är ansvarig</a:t>
            </a:r>
          </a:p>
          <a:p>
            <a:pPr lvl="1" eaLnBrk="1" hangingPunct="1">
              <a:lnSpc>
                <a:spcPct val="90000"/>
              </a:lnSpc>
            </a:pPr>
            <a:r>
              <a:rPr lang="sv-SE" sz="1400" smtClean="0"/>
              <a:t>Platschefen sköter extern kommunikation</a:t>
            </a:r>
          </a:p>
          <a:p>
            <a:pPr eaLnBrk="1" hangingPunct="1">
              <a:lnSpc>
                <a:spcPct val="90000"/>
              </a:lnSpc>
              <a:buFontTx/>
              <a:buChar char="•"/>
            </a:pPr>
            <a:r>
              <a:rPr lang="sv-SE" sz="1800" smtClean="0"/>
              <a:t>Informera alltid din chef!</a:t>
            </a:r>
          </a:p>
        </p:txBody>
      </p:sp>
      <p:sp>
        <p:nvSpPr>
          <p:cNvPr id="41986" name="Title 1"/>
          <p:cNvSpPr>
            <a:spLocks/>
          </p:cNvSpPr>
          <p:nvPr/>
        </p:nvSpPr>
        <p:spPr bwMode="auto">
          <a:xfrm>
            <a:off x="1187450" y="260350"/>
            <a:ext cx="6562725" cy="1143000"/>
          </a:xfrm>
          <a:prstGeom prst="rect">
            <a:avLst/>
          </a:prstGeom>
          <a:noFill/>
          <a:ln w="9525">
            <a:noFill/>
            <a:miter lim="800000"/>
            <a:headEnd/>
            <a:tailEnd/>
          </a:ln>
        </p:spPr>
        <p:txBody>
          <a:bodyPr anchor="ctr"/>
          <a:lstStyle/>
          <a:p>
            <a:pPr algn="ctr"/>
            <a:r>
              <a:rPr lang="sv-SE" sz="2400">
                <a:latin typeface="HelveticaNeueLT Std Cn" pitchFamily="34" charset="0"/>
              </a:rPr>
              <a:t>7. Eskaleringsrutin</a:t>
            </a:r>
          </a:p>
        </p:txBody>
      </p:sp>
      <p:pic>
        <p:nvPicPr>
          <p:cNvPr id="41987" name="Picture 5"/>
          <p:cNvPicPr>
            <a:picLocks noChangeAspect="1" noChangeArrowheads="1"/>
          </p:cNvPicPr>
          <p:nvPr/>
        </p:nvPicPr>
        <p:blipFill>
          <a:blip r:embed="rId2"/>
          <a:srcRect/>
          <a:stretch>
            <a:fillRect/>
          </a:stretch>
        </p:blipFill>
        <p:spPr bwMode="auto">
          <a:xfrm>
            <a:off x="5724525" y="836613"/>
            <a:ext cx="268128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68313" y="260350"/>
            <a:ext cx="8229600" cy="1143000"/>
          </a:xfrm>
        </p:spPr>
        <p:txBody>
          <a:bodyPr/>
          <a:lstStyle/>
          <a:p>
            <a:pPr eaLnBrk="1" hangingPunct="1"/>
            <a:r>
              <a:rPr lang="sv-SE" smtClean="0"/>
              <a:t>8. Reparationer och ersättningsprodukter</a:t>
            </a:r>
          </a:p>
        </p:txBody>
      </p:sp>
      <p:sp>
        <p:nvSpPr>
          <p:cNvPr id="43010" name="Content Placeholder 2"/>
          <p:cNvSpPr>
            <a:spLocks noGrp="1"/>
          </p:cNvSpPr>
          <p:nvPr>
            <p:ph idx="4294967295"/>
          </p:nvPr>
        </p:nvSpPr>
        <p:spPr>
          <a:xfrm>
            <a:off x="457200" y="1711325"/>
            <a:ext cx="8229600" cy="2581275"/>
          </a:xfrm>
        </p:spPr>
        <p:txBody>
          <a:bodyPr/>
          <a:lstStyle/>
          <a:p>
            <a:pPr marL="0" indent="0" eaLnBrk="1" hangingPunct="1"/>
            <a:r>
              <a:rPr lang="sv-SE" sz="1400" b="1" dirty="0" smtClean="0"/>
              <a:t>Reparationer:</a:t>
            </a:r>
          </a:p>
          <a:p>
            <a:pPr marL="0" indent="0" eaLnBrk="1" hangingPunct="1"/>
            <a:r>
              <a:rPr lang="sv-SE" sz="1400" dirty="0" smtClean="0"/>
              <a:t>Det är inget krav att barnsäkra produkter vid reparation, men vi på Hunter Douglas rekommenderar att detta görs. Passa även på att erbjuda att barnsäkra övriga solskydd i hemmet/lokalen.</a:t>
            </a:r>
            <a:endParaRPr lang="sv-SE" sz="1400" dirty="0" smtClean="0"/>
          </a:p>
          <a:p>
            <a:pPr marL="0" indent="0" eaLnBrk="1" hangingPunct="1"/>
            <a:endParaRPr lang="en-GB" sz="1400" dirty="0" smtClean="0"/>
          </a:p>
          <a:p>
            <a:pPr marL="0" indent="0" eaLnBrk="1" hangingPunct="1"/>
            <a:r>
              <a:rPr lang="sv-SE" sz="1400" b="1" dirty="0" smtClean="0"/>
              <a:t>Ersättningsprodukter: </a:t>
            </a:r>
          </a:p>
          <a:p>
            <a:pPr marL="0" indent="0" eaLnBrk="1" hangingPunct="1"/>
            <a:r>
              <a:rPr lang="sv-SE" sz="1400" dirty="0" smtClean="0"/>
              <a:t>Alla produkter som ersätter solskydd som tillverkats före publikationsdatumet måste uppfylla kraven.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68313" y="260350"/>
            <a:ext cx="8229600" cy="1143000"/>
          </a:xfrm>
        </p:spPr>
        <p:txBody>
          <a:bodyPr/>
          <a:lstStyle/>
          <a:p>
            <a:pPr eaLnBrk="1" hangingPunct="1"/>
            <a:r>
              <a:rPr lang="sv-SE" smtClean="0"/>
              <a:t>9. Solskydd för projekt/kontrakt</a:t>
            </a:r>
          </a:p>
        </p:txBody>
      </p:sp>
      <p:sp>
        <p:nvSpPr>
          <p:cNvPr id="44034" name="Content Placeholder 2"/>
          <p:cNvSpPr>
            <a:spLocks noGrp="1"/>
          </p:cNvSpPr>
          <p:nvPr>
            <p:ph idx="4294967295"/>
          </p:nvPr>
        </p:nvSpPr>
        <p:spPr>
          <a:xfrm>
            <a:off x="457200" y="1600200"/>
            <a:ext cx="8229600" cy="3268663"/>
          </a:xfrm>
        </p:spPr>
        <p:txBody>
          <a:bodyPr/>
          <a:lstStyle/>
          <a:p>
            <a:pPr eaLnBrk="1" hangingPunct="1"/>
            <a:r>
              <a:rPr lang="sv-SE" sz="1400" smtClean="0"/>
              <a:t>Solskydd som inte är barnsäkra (längre kedjor, inga säkerhetsanordningar etc) är tillåtna när det gäller projekt/kontrakt.</a:t>
            </a:r>
          </a:p>
          <a:p>
            <a:pPr eaLnBrk="1" hangingPunct="1"/>
            <a:r>
              <a:rPr lang="sv-SE" sz="1400" smtClean="0"/>
              <a:t>Definition: </a:t>
            </a:r>
            <a:r>
              <a:rPr lang="sv-SE" sz="1400" u="sng" smtClean="0"/>
              <a:t>Endast</a:t>
            </a:r>
            <a:r>
              <a:rPr lang="sv-SE" sz="1400" smtClean="0"/>
              <a:t> inomhussolskydd som ska monteras i utrymmen som det är osannolikt att barn har tillgång till, exempelvis arbetslokaler - kontor, fabriker, laboratorier etc. </a:t>
            </a:r>
          </a:p>
          <a:p>
            <a:pPr eaLnBrk="1" hangingPunct="1"/>
            <a:r>
              <a:rPr lang="sv-SE" sz="1400" smtClean="0"/>
              <a:t>Alternativ varningsmärkning från tillverkaren på solskyddet: </a:t>
            </a:r>
            <a:r>
              <a:rPr lang="sv-SE" sz="1400" i="1" smtClean="0"/>
              <a:t>Produkten är avsedd för montering i utrymmen som det är osannolikt att barn har tillgång till (kontor, fabriker ...)</a:t>
            </a:r>
          </a:p>
          <a:p>
            <a:pPr eaLnBrk="1" hangingPunct="1"/>
            <a:r>
              <a:rPr lang="sv-SE" sz="1400" smtClean="0"/>
              <a:t>Projektägaren/återförsäljaren måste ange detta vid beställningen.</a:t>
            </a:r>
          </a:p>
          <a:p>
            <a:pPr eaLnBrk="1" hangingPunct="1"/>
            <a:r>
              <a:rPr lang="sv-SE" sz="1400" smtClean="0"/>
              <a:t>Lägg alltid till en specifik text på fakturan/orderbekräftelsen/följesedeln. Texten tillhandahålls av HDE och kontrolleras av den juridiska avdelningen.</a:t>
            </a:r>
          </a:p>
          <a:p>
            <a:pPr eaLnBrk="1" hangingPunct="1"/>
            <a:r>
              <a:rPr lang="sv-SE" sz="1400" smtClean="0"/>
              <a:t>Ange alltid "projekt-/kontraktorder" på beställningen till säljorganisationen eller tillverkaren.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45075" name="Group 19"/>
          <p:cNvGraphicFramePr>
            <a:graphicFrameLocks noGrp="1"/>
          </p:cNvGraphicFramePr>
          <p:nvPr/>
        </p:nvGraphicFramePr>
        <p:xfrm>
          <a:off x="900113" y="1989138"/>
          <a:ext cx="6840537" cy="2054225"/>
        </p:xfrm>
        <a:graphic>
          <a:graphicData uri="http://schemas.openxmlformats.org/drawingml/2006/table">
            <a:tbl>
              <a:tblPr/>
              <a:tblGrid>
                <a:gridCol w="627062"/>
                <a:gridCol w="2760663"/>
                <a:gridCol w="3452812"/>
              </a:tblGrid>
              <a:tr h="1044575">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En tillverkare ringer och berättar att ett barn var nära att förolyckades av ett av våra solskydd - vad ska jag göra?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Ge återförsäljaren rådet att erbjuda kunden en anpassning av solskyddet till en säkrare produkt. Kontakta ALLTID din chef.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Ett barn har skadats allvarligt av ett solskydd som vi har sålt/monterat. Vad ska jag göra?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Meddela alltid din platschef. Han/hon är ansvarig och kommer att följa upp detta.</a:t>
                      </a:r>
                    </a:p>
                    <a:p>
                      <a:pPr marL="0" marR="0" lvl="0" indent="0" algn="l" defTabSz="914400" rtl="0" eaLnBrk="1" fontAlgn="base" latinLnBrk="0" hangingPunct="1">
                        <a:lnSpc>
                          <a:spcPct val="105000"/>
                        </a:lnSpc>
                        <a:spcBef>
                          <a:spcPct val="20000"/>
                        </a:spcBef>
                        <a:spcAft>
                          <a:spcPct val="0"/>
                        </a:spcAft>
                        <a:buClrTx/>
                        <a:buSzTx/>
                        <a:buFontTx/>
                        <a:buNone/>
                        <a:tabLst/>
                      </a:pPr>
                      <a:endParaRPr kumimoji="0" lang="nl-NL" sz="14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46103" name="Group 23"/>
          <p:cNvGraphicFramePr>
            <a:graphicFrameLocks noGrp="1"/>
          </p:cNvGraphicFramePr>
          <p:nvPr/>
        </p:nvGraphicFramePr>
        <p:xfrm>
          <a:off x="971550" y="1412875"/>
          <a:ext cx="6913563" cy="3449003"/>
        </p:xfrm>
        <a:graphic>
          <a:graphicData uri="http://schemas.openxmlformats.org/drawingml/2006/table">
            <a:tbl>
              <a:tblPr/>
              <a:tblGrid>
                <a:gridCol w="633413"/>
                <a:gridCol w="2789237"/>
                <a:gridCol w="3490913"/>
              </a:tblGrid>
              <a:tr h="919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Måste återförsäljaren alltid ange installationshöjden vid beställningen?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Nej, men utan angiven installationshöjd kommer återförsäljaren att få en lina/kedja med begränsad längd.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Återförsäljarna säger att våra konkurrenter inte är lika petiga!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-VARUMÄRKE- har studerat riktlinjerna noggrant.  Vi tillämpar dessa regler för att maximera säkerheten vid användning av våra produkter och minimera risken för att återförsäljaren ska bli ansvarsskyldig vid olycksfall.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Kan jag inte lägga in den här beställningen med de gamla reglerna? Min återförsäljare lovar att skicka nästa beställning enligt de nya reglerna!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Tyvärr. Vi är inte längre tillåtna att acceptera några beställningar som inte uppfyller kraven i standarden.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47125" name="Group 21"/>
          <p:cNvGraphicFramePr>
            <a:graphicFrameLocks noGrp="1"/>
          </p:cNvGraphicFramePr>
          <p:nvPr/>
        </p:nvGraphicFramePr>
        <p:xfrm>
          <a:off x="971550" y="1412875"/>
          <a:ext cx="7416800" cy="3024188"/>
        </p:xfrm>
        <a:graphic>
          <a:graphicData uri="http://schemas.openxmlformats.org/drawingml/2006/table">
            <a:tbl>
              <a:tblPr/>
              <a:tblGrid>
                <a:gridCol w="679450"/>
                <a:gridCol w="2992438"/>
                <a:gridCol w="3744912"/>
              </a:tblGrid>
              <a:tr h="96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”Min kund vill inte få någon kedjesträckare monterad!”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Erbjud kunden en alternativ manövreringslösning - montera annars inte solskyddet.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”Kan min kund skriva på ett avtal om avstående för att få en längre manövreringskedja?”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Nej, du får inte erbjuda kunden något avtal om avstående.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Kan vi fortfarande erbjuda kedjor som reservdelar till mina återförsäljare?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Ja, de finns fortfarande till försäljning, men du bör informera din återförsäljare om potentiella faror.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sv-SE" smtClean="0"/>
              <a:t>Innehåll</a:t>
            </a:r>
          </a:p>
        </p:txBody>
      </p:sp>
      <p:sp>
        <p:nvSpPr>
          <p:cNvPr id="17410" name="Content Placeholder 2"/>
          <p:cNvSpPr>
            <a:spLocks noGrp="1"/>
          </p:cNvSpPr>
          <p:nvPr>
            <p:ph idx="4294967295"/>
          </p:nvPr>
        </p:nvSpPr>
        <p:spPr>
          <a:xfrm>
            <a:off x="468313" y="1268413"/>
            <a:ext cx="8064500" cy="3673475"/>
          </a:xfrm>
        </p:spPr>
        <p:txBody>
          <a:bodyPr/>
          <a:lstStyle/>
          <a:p>
            <a:pPr marL="609600" indent="-609600" eaLnBrk="1" hangingPunct="1">
              <a:lnSpc>
                <a:spcPct val="105000"/>
              </a:lnSpc>
            </a:pPr>
            <a:r>
              <a:rPr lang="sv-SE" sz="1800" smtClean="0"/>
              <a:t>Inledning och bakgrund </a:t>
            </a:r>
          </a:p>
          <a:p>
            <a:pPr marL="609600" indent="-609600" eaLnBrk="1" hangingPunct="1">
              <a:lnSpc>
                <a:spcPct val="105000"/>
              </a:lnSpc>
            </a:pPr>
            <a:r>
              <a:rPr lang="sv-SE" sz="1800" smtClean="0"/>
              <a:t>Standarder</a:t>
            </a:r>
          </a:p>
          <a:p>
            <a:pPr marL="609600" indent="-609600" eaLnBrk="1" hangingPunct="1">
              <a:lnSpc>
                <a:spcPct val="105000"/>
              </a:lnSpc>
            </a:pPr>
            <a:r>
              <a:rPr lang="sv-SE" sz="1800" smtClean="0"/>
              <a:t>Tillämpningsområde för EN13120</a:t>
            </a:r>
          </a:p>
          <a:p>
            <a:pPr marL="609600" indent="-609600" eaLnBrk="1" hangingPunct="1">
              <a:lnSpc>
                <a:spcPct val="105000"/>
              </a:lnSpc>
            </a:pPr>
            <a:r>
              <a:rPr lang="sv-SE" sz="1800" smtClean="0"/>
              <a:t>Viktiga krav</a:t>
            </a:r>
          </a:p>
          <a:p>
            <a:pPr marL="609600" indent="-609600" eaLnBrk="1" hangingPunct="1">
              <a:lnSpc>
                <a:spcPct val="105000"/>
              </a:lnSpc>
            </a:pPr>
            <a:r>
              <a:rPr lang="sv-SE" sz="1800" smtClean="0"/>
              <a:t>Säkra produkter </a:t>
            </a:r>
          </a:p>
          <a:p>
            <a:pPr marL="609600" indent="-609600" eaLnBrk="1" hangingPunct="1">
              <a:lnSpc>
                <a:spcPct val="105000"/>
              </a:lnSpc>
            </a:pPr>
            <a:r>
              <a:rPr lang="sv-SE" sz="1800" smtClean="0"/>
              <a:t>Skyldigheter</a:t>
            </a:r>
          </a:p>
          <a:p>
            <a:pPr marL="609600" indent="-609600" eaLnBrk="1" hangingPunct="1">
              <a:lnSpc>
                <a:spcPct val="105000"/>
              </a:lnSpc>
              <a:buFont typeface="Calibri" pitchFamily="34" charset="0"/>
              <a:buNone/>
            </a:pPr>
            <a:r>
              <a:rPr lang="sv-SE" sz="1800" smtClean="0"/>
              <a:t>Eskaleringsrutin</a:t>
            </a:r>
          </a:p>
          <a:p>
            <a:pPr marL="609600" indent="-609600" eaLnBrk="1" hangingPunct="1">
              <a:lnSpc>
                <a:spcPct val="105000"/>
              </a:lnSpc>
            </a:pPr>
            <a:r>
              <a:rPr lang="sv-SE" sz="1800" smtClean="0"/>
              <a:t>Reparationer och ersättningsprodukter</a:t>
            </a:r>
          </a:p>
          <a:p>
            <a:pPr marL="609600" indent="-609600" eaLnBrk="1" hangingPunct="1">
              <a:lnSpc>
                <a:spcPct val="105000"/>
              </a:lnSpc>
            </a:pPr>
            <a:r>
              <a:rPr lang="sv-SE" sz="1800" smtClean="0"/>
              <a:t>Solskydd för projekt/kontrakt</a:t>
            </a:r>
          </a:p>
          <a:p>
            <a:pPr marL="609600" indent="-609600" eaLnBrk="1" hangingPunct="1">
              <a:lnSpc>
                <a:spcPct val="105000"/>
              </a:lnSpc>
            </a:pPr>
            <a:r>
              <a:rPr lang="sv-SE" sz="1800" smtClean="0"/>
              <a:t>Vanliga frågor</a:t>
            </a:r>
          </a:p>
        </p:txBody>
      </p:sp>
      <p:pic>
        <p:nvPicPr>
          <p:cNvPr id="17411" name="Picture 3" descr="KIND_P2_PDF_M&amp;S.jpg"/>
          <p:cNvPicPr>
            <a:picLocks noChangeAspect="1"/>
          </p:cNvPicPr>
          <p:nvPr/>
        </p:nvPicPr>
        <p:blipFill>
          <a:blip r:embed="rId2"/>
          <a:srcRect/>
          <a:stretch>
            <a:fillRect/>
          </a:stretch>
        </p:blipFill>
        <p:spPr bwMode="auto">
          <a:xfrm>
            <a:off x="5292725" y="1341438"/>
            <a:ext cx="3143250" cy="321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38933" name="Group 21"/>
          <p:cNvGraphicFramePr>
            <a:graphicFrameLocks noGrp="1"/>
          </p:cNvGraphicFramePr>
          <p:nvPr/>
        </p:nvGraphicFramePr>
        <p:xfrm>
          <a:off x="1187450" y="1195388"/>
          <a:ext cx="6769100" cy="3457576"/>
        </p:xfrm>
        <a:graphic>
          <a:graphicData uri="http://schemas.openxmlformats.org/drawingml/2006/table">
            <a:tbl>
              <a:tblPr/>
              <a:tblGrid>
                <a:gridCol w="620713"/>
                <a:gridCol w="2730500"/>
                <a:gridCol w="3417887"/>
              </a:tblGrid>
              <a:tr h="1246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“Vad gäller för mycket korta eller handikappade personer?”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Leverera och montera alltid en produkt som uppfyller kraven. Föreslå en lösning som gör att solskydden kan manövreras av kunden och som uppfyller kraven i standarden.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“Min kund har ett litet fönster på golvnivå, vad kan jag erbjuda?”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På den höjden blir du tvungen att erbjuda en säker lösning (förspänd, motoriserad, vevaxel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”Måste jag alltid mäta installationshöjden när jag mäter fönstret?”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Du har ansvar för att beställa och montera ett solskydd som är så säkert som möjligt. Därför ska du alltid även mäta installationshöjden och - allra viktigast - informera din kund om detta.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39957" name="Group 21"/>
          <p:cNvGraphicFramePr>
            <a:graphicFrameLocks noGrp="1"/>
          </p:cNvGraphicFramePr>
          <p:nvPr/>
        </p:nvGraphicFramePr>
        <p:xfrm>
          <a:off x="1260475" y="1412875"/>
          <a:ext cx="6840538" cy="3373755"/>
        </p:xfrm>
        <a:graphic>
          <a:graphicData uri="http://schemas.openxmlformats.org/drawingml/2006/table">
            <a:tbl>
              <a:tblPr/>
              <a:tblGrid>
                <a:gridCol w="627063"/>
                <a:gridCol w="2759075"/>
                <a:gridCol w="3454400"/>
              </a:tblGrid>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“Om jag använder ett tillbehör som får solskyddets lina att brista vid belastning, måste jag ändå montera en linsamlare för linan?”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Ja. Installera alltid fästet minst 1,5 m från golvet.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“Om produkten förses med en kortare kedja, måste jag ändå montera en kedjesträckare?”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Ja. Om öglan inte är utrustad med ett tillbehör som får den att brista vid belastning ska en kedjesträckare alltid installeras.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1" u="none" strike="noStrike" cap="none" normalizeH="0" baseline="0" smtClean="0">
                          <a:ln>
                            <a:noFill/>
                          </a:ln>
                          <a:solidFill>
                            <a:schemeClr val="tx1"/>
                          </a:solidFill>
                          <a:effectLst/>
                          <a:latin typeface="HelveticaNeueLT Std Cn" pitchFamily="34" charset="0"/>
                          <a:cs typeface="Arial" charset="0"/>
                        </a:rPr>
                        <a:t>“Är manövreringssystem med en enda lina (som ibland kallas 'SmartCord') barnsäkra?”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De är säkrare, men inte helt säkra. Så länge den in- och utdragbara linan uppfyller standardens längdkrav behöver du inte tillhandahålla eller montera något fäste för 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40981" name="Group 21"/>
          <p:cNvGraphicFramePr>
            <a:graphicFrameLocks noGrp="1"/>
          </p:cNvGraphicFramePr>
          <p:nvPr/>
        </p:nvGraphicFramePr>
        <p:xfrm>
          <a:off x="1403350" y="1411288"/>
          <a:ext cx="6842125" cy="3025776"/>
        </p:xfrm>
        <a:graphic>
          <a:graphicData uri="http://schemas.openxmlformats.org/drawingml/2006/table">
            <a:tbl>
              <a:tblPr/>
              <a:tblGrid>
                <a:gridCol w="627063"/>
                <a:gridCol w="2760662"/>
                <a:gridCol w="3454400"/>
              </a:tblGrid>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Min kund gillar inte fästet/kedjesträckaren. Finns det något annat som jag kan erbjuda?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Så länge du erbjuder certifierade delar som uppfyller de nya kraven går det 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9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“Tillbehöret som får linan att brista vid belastning har lossnat. Finns det någon bruksanvisning för hur man återmonterar det?”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Ja, det finns det. Ska jag skicka den till dig?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Min kund vill att jag ska göra de existerande solskydden säkra också. Var ska jag börja?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Fråga vilken sorts solskydd det är och erbjud sedan montering eller leverans av ett kompletteringspaket.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68313" y="260350"/>
            <a:ext cx="8229600" cy="1143000"/>
          </a:xfrm>
        </p:spPr>
        <p:txBody>
          <a:bodyPr/>
          <a:lstStyle/>
          <a:p>
            <a:pPr eaLnBrk="1" hangingPunct="1"/>
            <a:r>
              <a:rPr lang="sv-SE" smtClean="0"/>
              <a:t>10: Vanliga frågor</a:t>
            </a:r>
          </a:p>
        </p:txBody>
      </p:sp>
      <p:graphicFrame>
        <p:nvGraphicFramePr>
          <p:cNvPr id="49174" name="Group 22"/>
          <p:cNvGraphicFramePr>
            <a:graphicFrameLocks noGrp="1"/>
          </p:cNvGraphicFramePr>
          <p:nvPr/>
        </p:nvGraphicFramePr>
        <p:xfrm>
          <a:off x="1403350" y="1339850"/>
          <a:ext cx="6769100" cy="2665413"/>
        </p:xfrm>
        <a:graphic>
          <a:graphicData uri="http://schemas.openxmlformats.org/drawingml/2006/table">
            <a:tbl>
              <a:tblPr/>
              <a:tblGrid>
                <a:gridCol w="620713"/>
                <a:gridCol w="2730500"/>
                <a:gridCol w="3417887"/>
              </a:tblGrid>
              <a:tr h="887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Kan jag använda andra skruvar och pluggar?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Ja, det kan du, men se till att barnsäkerhetskomponenterna är ordentligt fastskruvade i väggen eller fönsterkarmen.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Kan jag använda lim för att sätta fast kedjesträckaren eller fästet för linan?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chemeClr val="tx1"/>
                          </a:solidFill>
                          <a:effectLst/>
                          <a:latin typeface="HelveticaNeueLT Std Cn" pitchFamily="34" charset="0"/>
                          <a:cs typeface="Arial" charset="0"/>
                        </a:rPr>
                        <a:t>Vi avråder starkt från användning av lim eller andra bindemedel för montering av kedjesträckare eller fäste för linan.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0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pPr eaLnBrk="1" hangingPunct="1"/>
            <a:r>
              <a:rPr lang="sv-SE" smtClean="0"/>
              <a:t>Slut på presentationen.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68313" y="260350"/>
            <a:ext cx="8229600" cy="1143000"/>
          </a:xfrm>
        </p:spPr>
        <p:txBody>
          <a:bodyPr/>
          <a:lstStyle/>
          <a:p>
            <a:pPr eaLnBrk="1" hangingPunct="1"/>
            <a:r>
              <a:rPr lang="sv-SE" smtClean="0"/>
              <a:t>1. Inledning och bakgrund</a:t>
            </a:r>
          </a:p>
        </p:txBody>
      </p:sp>
      <p:sp>
        <p:nvSpPr>
          <p:cNvPr id="18434" name="Content Placeholder 2"/>
          <p:cNvSpPr>
            <a:spLocks noGrp="1"/>
          </p:cNvSpPr>
          <p:nvPr>
            <p:ph idx="4294967295"/>
          </p:nvPr>
        </p:nvSpPr>
        <p:spPr>
          <a:xfrm>
            <a:off x="457200" y="1600200"/>
            <a:ext cx="7715250" cy="3341688"/>
          </a:xfrm>
        </p:spPr>
        <p:txBody>
          <a:bodyPr/>
          <a:lstStyle/>
          <a:p>
            <a:pPr eaLnBrk="1" hangingPunct="1">
              <a:lnSpc>
                <a:spcPct val="80000"/>
              </a:lnSpc>
            </a:pPr>
            <a:r>
              <a:rPr lang="sv-SE" sz="1400" smtClean="0"/>
              <a:t>Antalet rapporterade olyckshändelser gällande barn och solskyddsprodukter har ökat.</a:t>
            </a:r>
          </a:p>
          <a:p>
            <a:pPr eaLnBrk="1" hangingPunct="1">
              <a:lnSpc>
                <a:spcPct val="80000"/>
              </a:lnSpc>
            </a:pPr>
            <a:r>
              <a:rPr lang="sv-SE" sz="1400" smtClean="0"/>
              <a:t>EU: minst 129 barn på sjukhus sedan 1998.</a:t>
            </a:r>
          </a:p>
          <a:p>
            <a:pPr eaLnBrk="1" hangingPunct="1">
              <a:lnSpc>
                <a:spcPct val="80000"/>
              </a:lnSpc>
            </a:pPr>
            <a:r>
              <a:rPr lang="sv-SE" sz="1400" smtClean="0"/>
              <a:t>Storbritannien: de senaste fem åren har i genomsnitt fyra barn dött varje år. Före slutet av 2013 hade tre dödsolyckor inträffat.</a:t>
            </a:r>
          </a:p>
          <a:p>
            <a:pPr eaLnBrk="1" hangingPunct="1">
              <a:lnSpc>
                <a:spcPct val="80000"/>
              </a:lnSpc>
            </a:pPr>
            <a:r>
              <a:rPr lang="sv-SE" sz="1400" smtClean="0"/>
              <a:t>Irland, Finland, Nederländerna, Storbritannien, Turkiet: minst tio dödsolyckor mellan 2008 och 2010. </a:t>
            </a:r>
          </a:p>
          <a:p>
            <a:pPr eaLnBrk="1" hangingPunct="1">
              <a:lnSpc>
                <a:spcPct val="80000"/>
              </a:lnSpc>
            </a:pPr>
            <a:r>
              <a:rPr lang="sv-SE" sz="1400" smtClean="0"/>
              <a:t>USA: 119 dödsfall och 111 mycket allvarliga olyckor sedan 1999. </a:t>
            </a:r>
          </a:p>
          <a:p>
            <a:pPr eaLnBrk="1" hangingPunct="1">
              <a:lnSpc>
                <a:spcPct val="80000"/>
              </a:lnSpc>
            </a:pPr>
            <a:r>
              <a:rPr lang="sv-SE" sz="1400" smtClean="0"/>
              <a:t>Kanada: 28 dödsfall och 23 mycket allvarliga olyckor sedan 1986. </a:t>
            </a:r>
          </a:p>
          <a:p>
            <a:pPr eaLnBrk="1" hangingPunct="1">
              <a:lnSpc>
                <a:spcPct val="80000"/>
              </a:lnSpc>
            </a:pPr>
            <a:r>
              <a:rPr lang="sv-SE" sz="1400" smtClean="0"/>
              <a:t>Australien: minst tio strypningsolyckor sedan 2000. </a:t>
            </a:r>
          </a:p>
          <a:p>
            <a:pPr eaLnBrk="1" hangingPunct="1">
              <a:lnSpc>
                <a:spcPct val="80000"/>
              </a:lnSpc>
            </a:pPr>
            <a:r>
              <a:rPr lang="sv-SE" sz="1400" smtClean="0"/>
              <a:t>OBS! Många olyckor har inte rapporterats.</a:t>
            </a:r>
          </a:p>
          <a:p>
            <a:pPr eaLnBrk="1" hangingPunct="1">
              <a:lnSpc>
                <a:spcPct val="80000"/>
              </a:lnSpc>
            </a:pPr>
            <a:endParaRPr lang="en-GB" sz="1400" smtClean="0"/>
          </a:p>
          <a:p>
            <a:pPr eaLnBrk="1" hangingPunct="1">
              <a:lnSpc>
                <a:spcPct val="80000"/>
              </a:lnSpc>
            </a:pPr>
            <a:r>
              <a:rPr lang="sv-SE" sz="1400" smtClean="0"/>
              <a:t>De flesta dödsfallen är barn mellan 16 och 36 månader som lämnats obevakade i sina sovrum</a:t>
            </a:r>
          </a:p>
          <a:p>
            <a:pPr eaLnBrk="1" hangingPunct="1">
              <a:lnSpc>
                <a:spcPct val="80000"/>
              </a:lnSpc>
              <a:buFontTx/>
              <a:buChar char="•"/>
            </a:pPr>
            <a:r>
              <a:rPr lang="sv-SE" sz="1400" smtClean="0"/>
              <a:t>helt rörliga/börjat gå </a:t>
            </a:r>
          </a:p>
          <a:p>
            <a:pPr eaLnBrk="1" hangingPunct="1">
              <a:lnSpc>
                <a:spcPct val="80000"/>
              </a:lnSpc>
              <a:buFontTx/>
              <a:buChar char="•"/>
            </a:pPr>
            <a:r>
              <a:rPr lang="sv-SE" sz="1400" smtClean="0"/>
              <a:t>tungt huvud i förhållande till kroppen</a:t>
            </a:r>
          </a:p>
          <a:p>
            <a:pPr eaLnBrk="1" hangingPunct="1">
              <a:lnSpc>
                <a:spcPct val="80000"/>
              </a:lnSpc>
              <a:buFontTx/>
              <a:buChar char="•"/>
            </a:pPr>
            <a:r>
              <a:rPr lang="sv-SE" sz="1400" smtClean="0"/>
              <a:t>ännu inte fullt utvecklad muskelkontroll</a:t>
            </a:r>
          </a:p>
          <a:p>
            <a:pPr eaLnBrk="1" hangingPunct="1">
              <a:lnSpc>
                <a:spcPct val="80000"/>
              </a:lnSpc>
              <a:buFontTx/>
              <a:buChar char="•"/>
            </a:pPr>
            <a:r>
              <a:rPr lang="sv-SE" sz="1400" smtClean="0"/>
              <a:t>luftrören är inte helt utvecklade (trängre och mjukare)</a:t>
            </a:r>
          </a:p>
          <a:p>
            <a:pPr eaLnBrk="1" hangingPunct="1">
              <a:lnSpc>
                <a:spcPct val="80000"/>
              </a:lnSpc>
            </a:pPr>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68313" y="260350"/>
            <a:ext cx="8229600" cy="1143000"/>
          </a:xfrm>
        </p:spPr>
        <p:txBody>
          <a:bodyPr/>
          <a:lstStyle/>
          <a:p>
            <a:pPr eaLnBrk="1" hangingPunct="1"/>
            <a:r>
              <a:rPr lang="sv-SE" smtClean="0"/>
              <a:t>1. Inledning och bakgrund</a:t>
            </a:r>
          </a:p>
        </p:txBody>
      </p:sp>
      <p:sp>
        <p:nvSpPr>
          <p:cNvPr id="19458" name="Content Placeholder 2"/>
          <p:cNvSpPr>
            <a:spLocks noGrp="1"/>
          </p:cNvSpPr>
          <p:nvPr>
            <p:ph idx="4294967295"/>
          </p:nvPr>
        </p:nvSpPr>
        <p:spPr>
          <a:xfrm>
            <a:off x="611188" y="1125538"/>
            <a:ext cx="8013700" cy="3743325"/>
          </a:xfrm>
        </p:spPr>
        <p:txBody>
          <a:bodyPr/>
          <a:lstStyle/>
          <a:p>
            <a:pPr eaLnBrk="1" hangingPunct="1"/>
            <a:r>
              <a:rPr lang="sv-SE" sz="1800" smtClean="0"/>
              <a:t>Mediebevakningen förväntas öka när lagstiftningen har genomdrivits och EU har informerat utförligare om den.</a:t>
            </a:r>
          </a:p>
        </p:txBody>
      </p:sp>
      <p:pic>
        <p:nvPicPr>
          <p:cNvPr id="19459" name="Picture 6" descr="news articles"/>
          <p:cNvPicPr>
            <a:picLocks noChangeAspect="1" noChangeArrowheads="1"/>
          </p:cNvPicPr>
          <p:nvPr/>
        </p:nvPicPr>
        <p:blipFill>
          <a:blip r:embed="rId2"/>
          <a:srcRect/>
          <a:stretch>
            <a:fillRect/>
          </a:stretch>
        </p:blipFill>
        <p:spPr bwMode="auto">
          <a:xfrm>
            <a:off x="1116013" y="1844675"/>
            <a:ext cx="5543550" cy="315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sv-SE" smtClean="0"/>
              <a:t>1. Inledning och bakgrund</a:t>
            </a:r>
          </a:p>
        </p:txBody>
      </p:sp>
      <p:sp>
        <p:nvSpPr>
          <p:cNvPr id="20482" name="Content Placeholder 2"/>
          <p:cNvSpPr>
            <a:spLocks noGrp="1"/>
          </p:cNvSpPr>
          <p:nvPr>
            <p:ph idx="4294967295"/>
          </p:nvPr>
        </p:nvSpPr>
        <p:spPr>
          <a:xfrm>
            <a:off x="611188" y="981075"/>
            <a:ext cx="8229600" cy="936625"/>
          </a:xfrm>
        </p:spPr>
        <p:txBody>
          <a:bodyPr/>
          <a:lstStyle/>
          <a:p>
            <a:pPr eaLnBrk="1" hangingPunct="1"/>
            <a:r>
              <a:rPr lang="sv-SE" sz="1800" smtClean="0"/>
              <a:t>Bevakning i sociala medier</a:t>
            </a:r>
          </a:p>
          <a:p>
            <a:pPr eaLnBrk="1" hangingPunct="1"/>
            <a:endParaRPr lang="en-US" sz="1400" smtClean="0"/>
          </a:p>
        </p:txBody>
      </p:sp>
      <p:grpSp>
        <p:nvGrpSpPr>
          <p:cNvPr id="20483" name="Group 7"/>
          <p:cNvGrpSpPr>
            <a:grpSpLocks/>
          </p:cNvGrpSpPr>
          <p:nvPr/>
        </p:nvGrpSpPr>
        <p:grpSpPr bwMode="auto">
          <a:xfrm>
            <a:off x="971550" y="1412875"/>
            <a:ext cx="6553200" cy="3529013"/>
            <a:chOff x="612" y="1434"/>
            <a:chExt cx="4213" cy="2592"/>
          </a:xfrm>
        </p:grpSpPr>
        <p:pic>
          <p:nvPicPr>
            <p:cNvPr id="20484" name="Picture 2"/>
            <p:cNvPicPr>
              <a:picLocks noChangeAspect="1" noChangeArrowheads="1"/>
            </p:cNvPicPr>
            <p:nvPr/>
          </p:nvPicPr>
          <p:blipFill>
            <a:blip r:embed="rId2"/>
            <a:srcRect l="21875" t="13889" r="22266" b="4166"/>
            <a:stretch>
              <a:fillRect/>
            </a:stretch>
          </p:blipFill>
          <p:spPr bwMode="auto">
            <a:xfrm>
              <a:off x="612" y="1434"/>
              <a:ext cx="2994" cy="2470"/>
            </a:xfrm>
            <a:prstGeom prst="rect">
              <a:avLst/>
            </a:prstGeom>
            <a:noFill/>
            <a:ln w="3175">
              <a:solidFill>
                <a:srgbClr val="000000"/>
              </a:solidFill>
              <a:miter lim="800000"/>
              <a:headEnd/>
              <a:tailEnd/>
            </a:ln>
          </p:spPr>
        </p:pic>
        <p:pic>
          <p:nvPicPr>
            <p:cNvPr id="20485" name="Picture 2"/>
            <p:cNvPicPr>
              <a:picLocks noChangeAspect="1" noChangeArrowheads="1"/>
            </p:cNvPicPr>
            <p:nvPr/>
          </p:nvPicPr>
          <p:blipFill>
            <a:blip r:embed="rId2"/>
            <a:srcRect l="36314" t="42926" r="44112" b="41359"/>
            <a:stretch>
              <a:fillRect/>
            </a:stretch>
          </p:blipFill>
          <p:spPr bwMode="auto">
            <a:xfrm>
              <a:off x="2200" y="2840"/>
              <a:ext cx="2625" cy="1186"/>
            </a:xfrm>
            <a:prstGeom prst="rect">
              <a:avLst/>
            </a:prstGeom>
            <a:noFill/>
            <a:ln w="3175">
              <a:solidFill>
                <a:srgbClr val="000000"/>
              </a:solidFill>
              <a:miter lim="800000"/>
              <a:headEnd/>
              <a:tailEnd/>
            </a:ln>
          </p:spPr>
        </p:pic>
        <p:sp>
          <p:nvSpPr>
            <p:cNvPr id="7" name="Oval 6"/>
            <p:cNvSpPr/>
            <p:nvPr/>
          </p:nvSpPr>
          <p:spPr>
            <a:xfrm>
              <a:off x="2426" y="2840"/>
              <a:ext cx="765" cy="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sv-SE" smtClean="0"/>
              <a:t>1. Inledning och bakgrund</a:t>
            </a:r>
          </a:p>
        </p:txBody>
      </p:sp>
      <p:grpSp>
        <p:nvGrpSpPr>
          <p:cNvPr id="21506" name="Group 6"/>
          <p:cNvGrpSpPr>
            <a:grpSpLocks/>
          </p:cNvGrpSpPr>
          <p:nvPr/>
        </p:nvGrpSpPr>
        <p:grpSpPr bwMode="auto">
          <a:xfrm>
            <a:off x="2195513" y="1628775"/>
            <a:ext cx="5400675" cy="3384550"/>
            <a:chOff x="1383" y="1481"/>
            <a:chExt cx="3765" cy="2521"/>
          </a:xfrm>
        </p:grpSpPr>
        <p:pic>
          <p:nvPicPr>
            <p:cNvPr id="21508" name="Picture 2"/>
            <p:cNvPicPr>
              <a:picLocks noChangeAspect="1" noChangeArrowheads="1"/>
            </p:cNvPicPr>
            <p:nvPr/>
          </p:nvPicPr>
          <p:blipFill>
            <a:blip r:embed="rId2"/>
            <a:srcRect l="6039" t="16602" r="32468" b="10156"/>
            <a:stretch>
              <a:fillRect/>
            </a:stretch>
          </p:blipFill>
          <p:spPr bwMode="auto">
            <a:xfrm>
              <a:off x="1383" y="1481"/>
              <a:ext cx="3765" cy="2521"/>
            </a:xfrm>
            <a:prstGeom prst="rect">
              <a:avLst/>
            </a:prstGeom>
            <a:noFill/>
            <a:ln w="3175">
              <a:solidFill>
                <a:srgbClr val="000000"/>
              </a:solidFill>
              <a:miter lim="800000"/>
              <a:headEnd/>
              <a:tailEnd/>
            </a:ln>
          </p:spPr>
        </p:pic>
        <p:sp>
          <p:nvSpPr>
            <p:cNvPr id="9" name="Oval 8"/>
            <p:cNvSpPr/>
            <p:nvPr/>
          </p:nvSpPr>
          <p:spPr>
            <a:xfrm>
              <a:off x="3878" y="3612"/>
              <a:ext cx="767" cy="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Arial" charset="0"/>
              </a:endParaRPr>
            </a:p>
          </p:txBody>
        </p:sp>
      </p:grpSp>
      <p:sp>
        <p:nvSpPr>
          <p:cNvPr id="21507" name="Content Placeholder 2"/>
          <p:cNvSpPr>
            <a:spLocks/>
          </p:cNvSpPr>
          <p:nvPr/>
        </p:nvSpPr>
        <p:spPr bwMode="auto">
          <a:xfrm>
            <a:off x="539750" y="1125538"/>
            <a:ext cx="7993063" cy="3959225"/>
          </a:xfrm>
          <a:prstGeom prst="rect">
            <a:avLst/>
          </a:prstGeom>
          <a:noFill/>
          <a:ln w="9525">
            <a:noFill/>
            <a:miter lim="800000"/>
            <a:headEnd/>
            <a:tailEnd/>
          </a:ln>
        </p:spPr>
        <p:txBody>
          <a:bodyPr/>
          <a:lstStyle/>
          <a:p>
            <a:pPr marL="342900" indent="-342900">
              <a:spcBef>
                <a:spcPct val="20000"/>
              </a:spcBef>
              <a:buFont typeface="Arial" charset="0"/>
              <a:buNone/>
            </a:pPr>
            <a:r>
              <a:rPr lang="sv-SE">
                <a:latin typeface="HelveticaNeueLT Std Cn" pitchFamily="34" charset="0"/>
              </a:rPr>
              <a:t>Bevakning i sociala medier</a:t>
            </a:r>
          </a:p>
          <a:p>
            <a:pPr marL="342900" indent="-342900">
              <a:spcBef>
                <a:spcPct val="20000"/>
              </a:spcBef>
              <a:buFont typeface="Arial" charset="0"/>
              <a:buNone/>
            </a:pPr>
            <a:endParaRPr lang="en-US">
              <a:latin typeface="HelveticaNeueLT Std Cn"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4294967295"/>
          </p:nvPr>
        </p:nvSpPr>
        <p:spPr>
          <a:xfrm>
            <a:off x="539750" y="1125538"/>
            <a:ext cx="7777163" cy="3959225"/>
          </a:xfrm>
        </p:spPr>
        <p:txBody>
          <a:bodyPr/>
          <a:lstStyle/>
          <a:p>
            <a:pPr eaLnBrk="1" hangingPunct="1"/>
            <a:r>
              <a:rPr lang="sv-SE" sz="1800" smtClean="0"/>
              <a:t>Bevakning i sociala medier</a:t>
            </a:r>
          </a:p>
          <a:p>
            <a:pPr eaLnBrk="1" hangingPunct="1"/>
            <a:endParaRPr lang="en-US" sz="1800" smtClean="0"/>
          </a:p>
        </p:txBody>
      </p:sp>
      <p:grpSp>
        <p:nvGrpSpPr>
          <p:cNvPr id="22530" name="Group 7"/>
          <p:cNvGrpSpPr>
            <a:grpSpLocks/>
          </p:cNvGrpSpPr>
          <p:nvPr/>
        </p:nvGrpSpPr>
        <p:grpSpPr bwMode="auto">
          <a:xfrm>
            <a:off x="900113" y="1557338"/>
            <a:ext cx="6513512" cy="3465512"/>
            <a:chOff x="612" y="1616"/>
            <a:chExt cx="4103" cy="2183"/>
          </a:xfrm>
        </p:grpSpPr>
        <p:pic>
          <p:nvPicPr>
            <p:cNvPr id="22532" name="Picture 2"/>
            <p:cNvPicPr>
              <a:picLocks noChangeAspect="1" noChangeArrowheads="1"/>
            </p:cNvPicPr>
            <p:nvPr/>
          </p:nvPicPr>
          <p:blipFill>
            <a:blip r:embed="rId2"/>
            <a:srcRect l="19766" t="19531" r="22035" b="15039"/>
            <a:stretch>
              <a:fillRect/>
            </a:stretch>
          </p:blipFill>
          <p:spPr bwMode="auto">
            <a:xfrm>
              <a:off x="612" y="1616"/>
              <a:ext cx="3353" cy="2119"/>
            </a:xfrm>
            <a:prstGeom prst="rect">
              <a:avLst/>
            </a:prstGeom>
            <a:noFill/>
            <a:ln w="3175">
              <a:solidFill>
                <a:srgbClr val="000000"/>
              </a:solidFill>
              <a:miter lim="800000"/>
              <a:headEnd/>
              <a:tailEnd/>
            </a:ln>
          </p:spPr>
        </p:pic>
        <p:pic>
          <p:nvPicPr>
            <p:cNvPr id="22533" name="Picture 2"/>
            <p:cNvPicPr>
              <a:picLocks noChangeAspect="1" noChangeArrowheads="1"/>
            </p:cNvPicPr>
            <p:nvPr/>
          </p:nvPicPr>
          <p:blipFill>
            <a:blip r:embed="rId3"/>
            <a:srcRect l="55365" t="43053" r="28911" b="27905"/>
            <a:stretch>
              <a:fillRect/>
            </a:stretch>
          </p:blipFill>
          <p:spPr bwMode="auto">
            <a:xfrm>
              <a:off x="2699" y="1706"/>
              <a:ext cx="2016" cy="2093"/>
            </a:xfrm>
            <a:prstGeom prst="rect">
              <a:avLst/>
            </a:prstGeom>
            <a:noFill/>
            <a:ln w="3175">
              <a:solidFill>
                <a:srgbClr val="000000"/>
              </a:solidFill>
              <a:miter lim="800000"/>
              <a:headEnd/>
              <a:tailEnd/>
            </a:ln>
          </p:spPr>
        </p:pic>
        <p:sp>
          <p:nvSpPr>
            <p:cNvPr id="22534" name="Oval 6"/>
            <p:cNvSpPr>
              <a:spLocks noChangeArrowheads="1"/>
            </p:cNvSpPr>
            <p:nvPr/>
          </p:nvSpPr>
          <p:spPr bwMode="auto">
            <a:xfrm>
              <a:off x="2608" y="2115"/>
              <a:ext cx="765" cy="315"/>
            </a:xfrm>
            <a:prstGeom prst="ellipse">
              <a:avLst/>
            </a:prstGeom>
            <a:noFill/>
            <a:ln w="3175" algn="ctr">
              <a:solidFill>
                <a:srgbClr val="FF0000"/>
              </a:solidFill>
              <a:round/>
              <a:headEnd/>
              <a:tailEnd/>
            </a:ln>
          </p:spPr>
          <p:txBody>
            <a:bodyPr anchor="ctr"/>
            <a:lstStyle/>
            <a:p>
              <a:pPr algn="ctr"/>
              <a:endParaRPr lang="en-GB">
                <a:solidFill>
                  <a:srgbClr val="FFFFFF"/>
                </a:solidFill>
              </a:endParaRPr>
            </a:p>
          </p:txBody>
        </p:sp>
      </p:grpSp>
      <p:sp>
        <p:nvSpPr>
          <p:cNvPr id="22531"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sv-SE" sz="2400">
                <a:latin typeface="HelveticaNeueLT Std Cn" pitchFamily="34" charset="0"/>
              </a:rPr>
              <a:t>1. Inledning och bakgrund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sv-SE" smtClean="0"/>
              <a:t>2. Utveckling av standarden</a:t>
            </a:r>
          </a:p>
        </p:txBody>
      </p:sp>
      <p:sp>
        <p:nvSpPr>
          <p:cNvPr id="23554" name="Content Placeholder 2"/>
          <p:cNvSpPr>
            <a:spLocks noGrp="1"/>
          </p:cNvSpPr>
          <p:nvPr>
            <p:ph idx="4294967295"/>
          </p:nvPr>
        </p:nvSpPr>
        <p:spPr>
          <a:xfrm>
            <a:off x="457200" y="1600200"/>
            <a:ext cx="8002588" cy="3484563"/>
          </a:xfrm>
        </p:spPr>
        <p:txBody>
          <a:bodyPr/>
          <a:lstStyle/>
          <a:p>
            <a:pPr eaLnBrk="1" hangingPunct="1">
              <a:lnSpc>
                <a:spcPct val="105000"/>
              </a:lnSpc>
            </a:pPr>
            <a:r>
              <a:rPr lang="sv-SE" sz="1400" b="1" smtClean="0"/>
              <a:t>EU-kommissionens beslut</a:t>
            </a:r>
          </a:p>
          <a:p>
            <a:pPr eaLnBrk="1" hangingPunct="1">
              <a:lnSpc>
                <a:spcPct val="105000"/>
              </a:lnSpc>
            </a:pPr>
            <a:r>
              <a:rPr lang="sv-SE" sz="1400" smtClean="0"/>
              <a:t>Alla solskydd måste vara säkra i enlighet med direktivet för allmän produktsäkerhet</a:t>
            </a:r>
          </a:p>
          <a:p>
            <a:pPr eaLnBrk="1" hangingPunct="1">
              <a:lnSpc>
                <a:spcPct val="105000"/>
              </a:lnSpc>
            </a:pPr>
            <a:endParaRPr lang="en-US" sz="1400" b="1" smtClean="0"/>
          </a:p>
          <a:p>
            <a:pPr eaLnBrk="1" hangingPunct="1">
              <a:lnSpc>
                <a:spcPct val="105000"/>
              </a:lnSpc>
            </a:pPr>
            <a:r>
              <a:rPr lang="sv-SE" sz="1400" b="1" smtClean="0"/>
              <a:t>EN 13120: Funktionskrav, inklusive säkerhetskrav, för inomhussolskydd</a:t>
            </a:r>
          </a:p>
          <a:p>
            <a:pPr eaLnBrk="1" hangingPunct="1">
              <a:lnSpc>
                <a:spcPct val="105000"/>
              </a:lnSpc>
            </a:pPr>
            <a:r>
              <a:rPr lang="sv-SE" sz="1400" smtClean="0"/>
              <a:t>2014: uppdatering gällande barnsäkerhet</a:t>
            </a:r>
          </a:p>
          <a:p>
            <a:pPr eaLnBrk="1" hangingPunct="1">
              <a:lnSpc>
                <a:spcPct val="105000"/>
              </a:lnSpc>
            </a:pPr>
            <a:endParaRPr lang="en-US" sz="1400" smtClean="0"/>
          </a:p>
          <a:p>
            <a:pPr eaLnBrk="1" hangingPunct="1">
              <a:lnSpc>
                <a:spcPct val="105000"/>
              </a:lnSpc>
            </a:pPr>
            <a:r>
              <a:rPr lang="sv-SE" sz="1400" b="1" smtClean="0"/>
              <a:t>EN 16433: Skydd mot strypfaror - provningsmetoder</a:t>
            </a:r>
          </a:p>
          <a:p>
            <a:pPr eaLnBrk="1" hangingPunct="1">
              <a:lnSpc>
                <a:spcPct val="105000"/>
              </a:lnSpc>
            </a:pPr>
            <a:r>
              <a:rPr lang="sv-SE" sz="1400" smtClean="0"/>
              <a:t>Provning av kompletta produkter - när en säkerhetsanordning är integrerad i solskyddet</a:t>
            </a:r>
          </a:p>
          <a:p>
            <a:pPr eaLnBrk="1" hangingPunct="1">
              <a:lnSpc>
                <a:spcPct val="105000"/>
              </a:lnSpc>
            </a:pPr>
            <a:r>
              <a:rPr lang="sv-SE" sz="1400" smtClean="0"/>
              <a:t>Publicerad i november 2013</a:t>
            </a:r>
          </a:p>
          <a:p>
            <a:pPr eaLnBrk="1" hangingPunct="1">
              <a:lnSpc>
                <a:spcPct val="105000"/>
              </a:lnSpc>
            </a:pPr>
            <a:endParaRPr lang="en-US" sz="1400" smtClean="0"/>
          </a:p>
          <a:p>
            <a:pPr eaLnBrk="1" hangingPunct="1">
              <a:lnSpc>
                <a:spcPct val="105000"/>
              </a:lnSpc>
            </a:pPr>
            <a:r>
              <a:rPr lang="sv-SE" sz="1400" b="1" smtClean="0"/>
              <a:t>EN 16434: Invändiga solskydd – skydd mot strypfaror - krav och provningsmetoder för säkerhetsanordningar</a:t>
            </a:r>
          </a:p>
          <a:p>
            <a:pPr eaLnBrk="1" hangingPunct="1">
              <a:lnSpc>
                <a:spcPct val="105000"/>
              </a:lnSpc>
            </a:pPr>
            <a:r>
              <a:rPr lang="sv-SE" sz="1400" smtClean="0"/>
              <a:t>Separat provning av själva säkerhetsanordningen</a:t>
            </a:r>
          </a:p>
          <a:p>
            <a:pPr eaLnBrk="1" hangingPunct="1">
              <a:lnSpc>
                <a:spcPct val="105000"/>
              </a:lnSpc>
            </a:pPr>
            <a:r>
              <a:rPr lang="sv-SE" sz="1400" smtClean="0"/>
              <a:t>Publicerad i november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NeueLT Std Cn"/>
        <a:ea typeface=""/>
        <a:cs typeface="Arial"/>
      </a:majorFont>
      <a:minorFont>
        <a:latin typeface="HelveticaNeueLT Std C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1960</Words>
  <Application>Microsoft Office PowerPoint</Application>
  <PresentationFormat>Bildspel på skärmen (4:3)</PresentationFormat>
  <Paragraphs>263</Paragraphs>
  <Slides>34</Slides>
  <Notes>4</Notes>
  <HiddenSlides>0</HiddenSlides>
  <MMClips>0</MMClips>
  <ScaleCrop>false</ScaleCrop>
  <HeadingPairs>
    <vt:vector size="4" baseType="variant">
      <vt:variant>
        <vt:lpstr>Tema</vt:lpstr>
      </vt:variant>
      <vt:variant>
        <vt:i4>1</vt:i4>
      </vt:variant>
      <vt:variant>
        <vt:lpstr>Bildrubriker</vt:lpstr>
      </vt:variant>
      <vt:variant>
        <vt:i4>34</vt:i4>
      </vt:variant>
    </vt:vector>
  </HeadingPairs>
  <TitlesOfParts>
    <vt:vector size="35" baseType="lpstr">
      <vt:lpstr>Default Design</vt:lpstr>
      <vt:lpstr>Barnsäkerhet</vt:lpstr>
      <vt:lpstr>Utbildningens syfte</vt:lpstr>
      <vt:lpstr>Innehåll</vt:lpstr>
      <vt:lpstr>1. Inledning och bakgrund</vt:lpstr>
      <vt:lpstr>1. Inledning och bakgrund</vt:lpstr>
      <vt:lpstr>1. Inledning och bakgrund</vt:lpstr>
      <vt:lpstr>1. Inledning och bakgrund</vt:lpstr>
      <vt:lpstr>PowerPoint-presentation</vt:lpstr>
      <vt:lpstr>2. Utveckling av standarden</vt:lpstr>
      <vt:lpstr>3. Tillämpningsområde för EN 13120</vt:lpstr>
      <vt:lpstr>3. Tillämpningsområde för EN 13120</vt:lpstr>
      <vt:lpstr>4. Viktiga krav i EN 13120</vt:lpstr>
      <vt:lpstr>4. Viktiga krav i EN 13120</vt:lpstr>
      <vt:lpstr>PowerPoint-presentation</vt:lpstr>
      <vt:lpstr>4. Viktiga krav i EN 13120</vt:lpstr>
      <vt:lpstr>4. Viktiga krav i EN 13120</vt:lpstr>
      <vt:lpstr>4. Viktiga krav i EN 13120</vt:lpstr>
      <vt:lpstr>4. Viktiga krav i EN 13120</vt:lpstr>
      <vt:lpstr>5. Säkra produkter </vt:lpstr>
      <vt:lpstr>6. Skyldigheter</vt:lpstr>
      <vt:lpstr>6. Skyldigheter</vt:lpstr>
      <vt:lpstr>PowerPoint-presentation</vt:lpstr>
      <vt:lpstr>PowerPoint-presentation</vt:lpstr>
      <vt:lpstr>PowerPoint-presentation</vt:lpstr>
      <vt:lpstr>8. Reparationer och ersättningsprodukter</vt:lpstr>
      <vt:lpstr>9. Solskydd för projekt/kontrakt</vt:lpstr>
      <vt:lpstr>10: Vanliga frågor</vt:lpstr>
      <vt:lpstr>10: Vanliga frågor</vt:lpstr>
      <vt:lpstr>10: Vanliga frågor</vt:lpstr>
      <vt:lpstr>10: Vanliga frågor</vt:lpstr>
      <vt:lpstr>10: Vanliga frågor</vt:lpstr>
      <vt:lpstr>10: Vanliga frågor</vt:lpstr>
      <vt:lpstr>10: Vanliga frågor</vt:lpstr>
      <vt:lpstr>Slut på presentationen.</vt:lpstr>
    </vt:vector>
  </TitlesOfParts>
  <Company>Hunter Douglas Europe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safety</dc:title>
  <dc:creator>ICT Servicedesk</dc:creator>
  <cp:lastModifiedBy>tabanced</cp:lastModifiedBy>
  <cp:revision>89</cp:revision>
  <dcterms:created xsi:type="dcterms:W3CDTF">2013-11-22T12:18:52Z</dcterms:created>
  <dcterms:modified xsi:type="dcterms:W3CDTF">2016-03-02T13:30:57Z</dcterms:modified>
</cp:coreProperties>
</file>